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30"/>
  </p:notesMasterIdLst>
  <p:handoutMasterIdLst>
    <p:handoutMasterId r:id="rId31"/>
  </p:handoutMasterIdLst>
  <p:sldIdLst>
    <p:sldId id="256" r:id="rId5"/>
    <p:sldId id="258" r:id="rId6"/>
    <p:sldId id="305" r:id="rId7"/>
    <p:sldId id="328" r:id="rId8"/>
    <p:sldId id="330" r:id="rId9"/>
    <p:sldId id="306" r:id="rId10"/>
    <p:sldId id="308" r:id="rId11"/>
    <p:sldId id="309" r:id="rId12"/>
    <p:sldId id="311" r:id="rId13"/>
    <p:sldId id="313" r:id="rId14"/>
    <p:sldId id="315" r:id="rId15"/>
    <p:sldId id="316" r:id="rId16"/>
    <p:sldId id="314" r:id="rId17"/>
    <p:sldId id="317" r:id="rId18"/>
    <p:sldId id="320" r:id="rId19"/>
    <p:sldId id="319" r:id="rId20"/>
    <p:sldId id="321" r:id="rId21"/>
    <p:sldId id="318" r:id="rId22"/>
    <p:sldId id="322" r:id="rId23"/>
    <p:sldId id="323" r:id="rId24"/>
    <p:sldId id="324" r:id="rId25"/>
    <p:sldId id="326" r:id="rId26"/>
    <p:sldId id="325" r:id="rId27"/>
    <p:sldId id="327" r:id="rId28"/>
    <p:sldId id="287" r:id="rId29"/>
  </p:sldIdLst>
  <p:sldSz cx="12192000" cy="6858000"/>
  <p:notesSz cx="6858000" cy="9144000"/>
  <p:embeddedFontLst>
    <p:embeddedFont>
      <p:font typeface="等线" panose="02010600030101010101" pitchFamily="2" charset="-122"/>
      <p:regular r:id="rId32"/>
      <p:bold r:id="rId33"/>
    </p:embeddedFont>
    <p:embeddedFont>
      <p:font typeface="Calibri" panose="020F0502020204030204" pitchFamily="34" charset="0"/>
      <p:regular r:id="rId34"/>
      <p:bold r:id="rId35"/>
      <p:italic r:id="rId36"/>
      <p:boldItalic r:id="rId37"/>
    </p:embeddedFont>
    <p:embeddedFont>
      <p:font typeface="CMU Classical Serif" panose="02000603000000000000" pitchFamily="2" charset="0"/>
      <p:italic r:id="rId38"/>
    </p:embeddedFont>
    <p:embeddedFont>
      <p:font typeface="CMU Serif Upright Italic" panose="02000603000000000000" pitchFamily="2" charset="0"/>
      <p:italic r:id="rId39"/>
    </p:embeddedFont>
    <p:embeddedFont>
      <p:font typeface="Comic Sans MS" panose="030F0702030302020204" pitchFamily="66"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000"/>
    <a:srgbClr val="0000FF"/>
    <a:srgbClr val="2BD7AE"/>
    <a:srgbClr val="1EE4DF"/>
    <a:srgbClr val="00FFFF"/>
    <a:srgbClr val="3F82C4"/>
    <a:srgbClr val="A20000"/>
    <a:srgbClr val="A40000"/>
    <a:srgbClr val="C7450B"/>
    <a:srgbClr val="E24E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FF10A4-C027-431C-8B0E-7F31478AA975}" v="552" dt="2022-11-25T11:28:13.08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82" autoAdjust="0"/>
  </p:normalViewPr>
  <p:slideViewPr>
    <p:cSldViewPr snapToGrid="0">
      <p:cViewPr>
        <p:scale>
          <a:sx n="75" d="100"/>
          <a:sy n="75" d="100"/>
        </p:scale>
        <p:origin x="1872" y="774"/>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2023/11/5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856629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2023/11/5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373154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pic>
        <p:nvPicPr>
          <p:cNvPr id="6" name="图形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2192000" cy="6858000"/>
          </a:xfrm>
          <a:prstGeom prst="rect">
            <a:avLst/>
          </a:prstGeom>
        </p:spPr>
      </p:pic>
      <p:sp>
        <p:nvSpPr>
          <p:cNvPr id="9801" name="副标题 9800"/>
          <p:cNvSpPr>
            <a:spLocks noGrp="1"/>
          </p:cNvSpPr>
          <p:nvPr userDrawn="1">
            <p:ph type="subTitle" idx="1"/>
          </p:nvPr>
        </p:nvSpPr>
        <p:spPr>
          <a:xfrm>
            <a:off x="1041399" y="5633743"/>
            <a:ext cx="7175501" cy="558799"/>
          </a:xfrm>
        </p:spPr>
        <p:txBody>
          <a:bodyPr anchor="t">
            <a:normAutofit/>
          </a:bodyPr>
          <a:lstStyle>
            <a:lvl1pPr marL="0" indent="0" algn="l">
              <a:buNone/>
              <a:defRPr sz="1600">
                <a:solidFill>
                  <a:srgbClr val="3F82C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9801"/>
          <p:cNvSpPr>
            <a:spLocks noGrp="1"/>
          </p:cNvSpPr>
          <p:nvPr userDrawn="1">
            <p:ph type="ctrTitle"/>
          </p:nvPr>
        </p:nvSpPr>
        <p:spPr>
          <a:xfrm>
            <a:off x="1041399" y="3086100"/>
            <a:ext cx="7175501" cy="2237785"/>
          </a:xfrm>
        </p:spPr>
        <p:txBody>
          <a:bodyPr anchor="b">
            <a:normAutofit/>
          </a:bodyPr>
          <a:lstStyle>
            <a:lvl1pPr algn="l">
              <a:defRPr sz="4000">
                <a:solidFill>
                  <a:srgbClr val="3F82C4"/>
                </a:solidFill>
              </a:defRPr>
            </a:lvl1pPr>
          </a:lstStyle>
          <a:p>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8331199" y="3086100"/>
            <a:ext cx="2565401" cy="245363"/>
          </a:xfrm>
        </p:spPr>
        <p:txBody>
          <a:bodyPr vert="horz" anchor="ctr">
            <a:noAutofit/>
          </a:bodyPr>
          <a:lstStyle>
            <a:lvl1pPr marL="0" indent="0" algn="l">
              <a:buNone/>
              <a:defRPr sz="1400" b="0">
                <a:solidFill>
                  <a:schemeClr val="accent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2"/>
          <p:cNvSpPr>
            <a:spLocks noGrp="1"/>
          </p:cNvSpPr>
          <p:nvPr userDrawn="1">
            <p:ph type="body" sz="quarter" idx="11" hasCustomPrompt="1"/>
          </p:nvPr>
        </p:nvSpPr>
        <p:spPr>
          <a:xfrm>
            <a:off x="8331199" y="3382371"/>
            <a:ext cx="2565401" cy="245363"/>
          </a:xfrm>
        </p:spPr>
        <p:txBody>
          <a:bodyPr vert="horz" anchor="ctr">
            <a:noAutofit/>
          </a:bodyPr>
          <a:lstStyle>
            <a:lvl1pPr marL="0" indent="0" algn="l">
              <a:buNone/>
              <a:defRPr sz="1400" b="0">
                <a:solidFill>
                  <a:schemeClr val="accent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cxnSp>
        <p:nvCxnSpPr>
          <p:cNvPr id="7" name="直接连接符 6"/>
          <p:cNvCxnSpPr/>
          <p:nvPr userDrawn="1"/>
        </p:nvCxnSpPr>
        <p:spPr>
          <a:xfrm>
            <a:off x="1041399" y="5511167"/>
            <a:ext cx="7175501" cy="0"/>
          </a:xfrm>
          <a:prstGeom prst="line">
            <a:avLst/>
          </a:prstGeom>
          <a:ln>
            <a:solidFill>
              <a:srgbClr val="D1E1EB"/>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9"/>
          <p:cNvSpPr>
            <a:spLocks noGrp="1"/>
          </p:cNvSpPr>
          <p:nvPr userDrawn="1">
            <p:ph type="title"/>
          </p:nvPr>
        </p:nvSpPr>
        <p:spPr>
          <a:xfrm>
            <a:off x="2352098" y="25336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2353214" y="3733086"/>
            <a:ext cx="5419185" cy="1015623"/>
          </a:xfrm>
        </p:spPr>
        <p:txBody>
          <a:bodyPr anchor="t">
            <a:normAutofit/>
          </a:bodyPr>
          <a:lstStyle>
            <a:lvl1pPr marL="0" indent="0" algn="l">
              <a:lnSpc>
                <a:spcPct val="150000"/>
              </a:lnSpc>
              <a:spcBef>
                <a:spcPts val="0"/>
              </a:spcBef>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图形 3"/>
          <p:cNvPicPr>
            <a:picLocks noChangeAspect="1"/>
          </p:cNvPicPr>
          <p:nvPr userDrawn="1"/>
        </p:nvPicPr>
        <p:blipFill rotWithShape="1">
          <a:blip r:embed="rId2">
            <a:extLst>
              <a:ext uri="{96DAC541-7B7A-43D3-8B79-37D633B846F1}">
                <asvg:svgBlip xmlns:asvg="http://schemas.microsoft.com/office/drawing/2016/SVG/main" r:embed="rId3"/>
              </a:ext>
            </a:extLst>
          </a:blip>
          <a:srcRect l="469" r="65582"/>
          <a:stretch>
            <a:fillRect/>
          </a:stretch>
        </p:blipFill>
        <p:spPr>
          <a:xfrm flipH="1" flipV="1">
            <a:off x="8013701" y="0"/>
            <a:ext cx="4178299" cy="6858000"/>
          </a:xfrm>
          <a:prstGeom prst="rect">
            <a:avLst/>
          </a:prstGeom>
        </p:spPr>
      </p:pic>
      <p:cxnSp>
        <p:nvCxnSpPr>
          <p:cNvPr id="5" name="直接连接符 4"/>
          <p:cNvCxnSpPr/>
          <p:nvPr userDrawn="1"/>
        </p:nvCxnSpPr>
        <p:spPr>
          <a:xfrm>
            <a:off x="2352098" y="3590746"/>
            <a:ext cx="7175501" cy="0"/>
          </a:xfrm>
          <a:prstGeom prst="line">
            <a:avLst/>
          </a:prstGeom>
          <a:ln>
            <a:solidFill>
              <a:srgbClr val="D1E1EB"/>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t>2023/11/5</a:t>
            </a:fld>
            <a:endParaRPr lang="zh-CN" altLang="en-US"/>
          </a:p>
        </p:txBody>
      </p:sp>
      <p:sp>
        <p:nvSpPr>
          <p:cNvPr id="4" name="页脚占位符 3"/>
          <p:cNvSpPr>
            <a:spLocks noGrp="1"/>
          </p:cNvSpPr>
          <p:nvPr>
            <p:ph type="ftr" sz="quarter" idx="11"/>
          </p:nvPr>
        </p:nvSpPr>
        <p:spPr/>
        <p:txBody>
          <a:bodyPr/>
          <a:lstStyle/>
          <a:p>
            <a:r>
              <a:rPr lang="en-US" altLang="zh-CN" dirty="0"/>
              <a:t>OfficePLUS</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5" name="图形 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2192000" cy="6858000"/>
          </a:xfrm>
          <a:prstGeom prst="rect">
            <a:avLst/>
          </a:prstGeom>
        </p:spPr>
      </p:pic>
      <p:sp>
        <p:nvSpPr>
          <p:cNvPr id="13" name="标题 12"/>
          <p:cNvSpPr>
            <a:spLocks noGrp="1"/>
          </p:cNvSpPr>
          <p:nvPr userDrawn="1">
            <p:ph type="ctrTitle" hasCustomPrompt="1"/>
          </p:nvPr>
        </p:nvSpPr>
        <p:spPr>
          <a:xfrm>
            <a:off x="1346202" y="3001963"/>
            <a:ext cx="6426198" cy="1621509"/>
          </a:xfrm>
        </p:spPr>
        <p:txBody>
          <a:bodyPr anchor="b">
            <a:normAutofit/>
          </a:bodyPr>
          <a:lstStyle>
            <a:lvl1pPr marL="0" indent="0" algn="l">
              <a:buFont typeface="Arial" panose="020B0604020202020204" pitchFamily="34" charset="0"/>
              <a:buNone/>
              <a:defRPr sz="3200">
                <a:solidFill>
                  <a:schemeClr val="accent1">
                    <a:lumMod val="60000"/>
                    <a:lumOff val="40000"/>
                  </a:schemeClr>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1346202" y="5308199"/>
            <a:ext cx="6426198" cy="310871"/>
          </a:xfrm>
        </p:spPr>
        <p:txBody>
          <a:bodyPr vert="horz" lIns="91440" tIns="45720" rIns="91440" bIns="45720" rtlCol="0">
            <a:normAutofit/>
          </a:bodyPr>
          <a:lstStyle>
            <a:lvl1pPr marL="0" indent="0" algn="l">
              <a:buNone/>
              <a:defRPr lang="zh-CN" altLang="en-US" sz="1400" smtClean="0">
                <a:solidFill>
                  <a:schemeClr val="accent1">
                    <a:lumMod val="60000"/>
                    <a:lumOff val="40000"/>
                  </a:schemeClr>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5"/>
          <p:cNvSpPr>
            <a:spLocks noGrp="1"/>
          </p:cNvSpPr>
          <p:nvPr>
            <p:ph type="body" sz="quarter" idx="10" hasCustomPrompt="1"/>
          </p:nvPr>
        </p:nvSpPr>
        <p:spPr>
          <a:xfrm>
            <a:off x="1346204" y="5011928"/>
            <a:ext cx="6426198" cy="296271"/>
          </a:xfrm>
        </p:spPr>
        <p:txBody>
          <a:bodyPr vert="horz" anchor="ctr">
            <a:noAutofit/>
          </a:bodyPr>
          <a:lstStyle>
            <a:lvl1pPr marL="0" indent="0" algn="l">
              <a:buNone/>
              <a:defRPr sz="1400" b="0">
                <a:solidFill>
                  <a:schemeClr val="accent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cxnSp>
        <p:nvCxnSpPr>
          <p:cNvPr id="7" name="直接连接符 6"/>
          <p:cNvCxnSpPr/>
          <p:nvPr userDrawn="1"/>
        </p:nvCxnSpPr>
        <p:spPr>
          <a:xfrm>
            <a:off x="1346202" y="4850767"/>
            <a:ext cx="6426198" cy="0"/>
          </a:xfrm>
          <a:prstGeom prst="line">
            <a:avLst/>
          </a:prstGeom>
          <a:ln>
            <a:solidFill>
              <a:srgbClr val="D1E1EB"/>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Closing">
    <p:spTree>
      <p:nvGrpSpPr>
        <p:cNvPr id="1" name=""/>
        <p:cNvGrpSpPr/>
        <p:nvPr/>
      </p:nvGrpSpPr>
      <p:grpSpPr>
        <a:xfrm>
          <a:off x="0" y="0"/>
          <a:ext cx="0" cy="0"/>
          <a:chOff x="0" y="0"/>
          <a:chExt cx="0" cy="0"/>
        </a:xfrm>
      </p:grpSpPr>
      <p:grpSp>
        <p:nvGrpSpPr>
          <p:cNvPr id="3" name="组合 2"/>
          <p:cNvGrpSpPr/>
          <p:nvPr/>
        </p:nvGrpSpPr>
        <p:grpSpPr>
          <a:xfrm>
            <a:off x="2137997" y="4901227"/>
            <a:ext cx="7903305" cy="7713774"/>
            <a:chOff x="2359025" y="3502025"/>
            <a:chExt cx="7480300" cy="7300913"/>
          </a:xfrm>
        </p:grpSpPr>
        <p:sp>
          <p:nvSpPr>
            <p:cNvPr id="6" name="任意多边形: 形状 5"/>
            <p:cNvSpPr>
              <a:spLocks/>
            </p:cNvSpPr>
            <p:nvPr/>
          </p:nvSpPr>
          <p:spPr bwMode="auto">
            <a:xfrm>
              <a:off x="6272213" y="8075613"/>
              <a:ext cx="536575" cy="428625"/>
            </a:xfrm>
            <a:custGeom>
              <a:avLst/>
              <a:gdLst>
                <a:gd name="T0" fmla="*/ 143 w 143"/>
                <a:gd name="T1" fmla="*/ 0 h 114"/>
                <a:gd name="T2" fmla="*/ 0 w 143"/>
                <a:gd name="T3" fmla="*/ 37 h 114"/>
                <a:gd name="T4" fmla="*/ 115 w 143"/>
                <a:gd name="T5" fmla="*/ 114 h 114"/>
                <a:gd name="T6" fmla="*/ 143 w 143"/>
                <a:gd name="T7" fmla="*/ 0 h 114"/>
              </a:gdLst>
              <a:ahLst/>
              <a:cxnLst>
                <a:cxn ang="0">
                  <a:pos x="T0" y="T1"/>
                </a:cxn>
                <a:cxn ang="0">
                  <a:pos x="T2" y="T3"/>
                </a:cxn>
                <a:cxn ang="0">
                  <a:pos x="T4" y="T5"/>
                </a:cxn>
                <a:cxn ang="0">
                  <a:pos x="T6" y="T7"/>
                </a:cxn>
              </a:cxnLst>
              <a:rect l="0" t="0" r="r" b="b"/>
              <a:pathLst>
                <a:path w="143" h="114">
                  <a:moveTo>
                    <a:pt x="143" y="0"/>
                  </a:moveTo>
                  <a:cubicBezTo>
                    <a:pt x="96" y="16"/>
                    <a:pt x="48" y="28"/>
                    <a:pt x="0" y="37"/>
                  </a:cubicBezTo>
                  <a:cubicBezTo>
                    <a:pt x="37" y="65"/>
                    <a:pt x="75" y="91"/>
                    <a:pt x="115" y="114"/>
                  </a:cubicBezTo>
                  <a:cubicBezTo>
                    <a:pt x="127" y="77"/>
                    <a:pt x="136" y="39"/>
                    <a:pt x="143" y="0"/>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endParaRPr>
            </a:p>
          </p:txBody>
        </p:sp>
        <p:sp>
          <p:nvSpPr>
            <p:cNvPr id="7" name="任意多边形: 形状 6"/>
            <p:cNvSpPr>
              <a:spLocks/>
            </p:cNvSpPr>
            <p:nvPr/>
          </p:nvSpPr>
          <p:spPr bwMode="auto">
            <a:xfrm>
              <a:off x="4632325" y="4170363"/>
              <a:ext cx="1516063" cy="1103313"/>
            </a:xfrm>
            <a:custGeom>
              <a:avLst/>
              <a:gdLst>
                <a:gd name="T0" fmla="*/ 2 w 404"/>
                <a:gd name="T1" fmla="*/ 294 h 294"/>
                <a:gd name="T2" fmla="*/ 404 w 404"/>
                <a:gd name="T3" fmla="*/ 198 h 294"/>
                <a:gd name="T4" fmla="*/ 372 w 404"/>
                <a:gd name="T5" fmla="*/ 157 h 294"/>
                <a:gd name="T6" fmla="*/ 182 w 404"/>
                <a:gd name="T7" fmla="*/ 0 h 294"/>
                <a:gd name="T8" fmla="*/ 39 w 404"/>
                <a:gd name="T9" fmla="*/ 61 h 294"/>
                <a:gd name="T10" fmla="*/ 2 w 404"/>
                <a:gd name="T11" fmla="*/ 294 h 294"/>
              </a:gdLst>
              <a:ahLst/>
              <a:cxnLst>
                <a:cxn ang="0">
                  <a:pos x="T0" y="T1"/>
                </a:cxn>
                <a:cxn ang="0">
                  <a:pos x="T2" y="T3"/>
                </a:cxn>
                <a:cxn ang="0">
                  <a:pos x="T4" y="T5"/>
                </a:cxn>
                <a:cxn ang="0">
                  <a:pos x="T6" y="T7"/>
                </a:cxn>
                <a:cxn ang="0">
                  <a:pos x="T8" y="T9"/>
                </a:cxn>
                <a:cxn ang="0">
                  <a:pos x="T10" y="T11"/>
                </a:cxn>
              </a:cxnLst>
              <a:rect l="0" t="0" r="r" b="b"/>
              <a:pathLst>
                <a:path w="404" h="294">
                  <a:moveTo>
                    <a:pt x="2" y="294"/>
                  </a:moveTo>
                  <a:cubicBezTo>
                    <a:pt x="139" y="286"/>
                    <a:pt x="278" y="253"/>
                    <a:pt x="404" y="198"/>
                  </a:cubicBezTo>
                  <a:cubicBezTo>
                    <a:pt x="393" y="184"/>
                    <a:pt x="383" y="170"/>
                    <a:pt x="372" y="157"/>
                  </a:cubicBezTo>
                  <a:cubicBezTo>
                    <a:pt x="313" y="88"/>
                    <a:pt x="249" y="35"/>
                    <a:pt x="182" y="0"/>
                  </a:cubicBezTo>
                  <a:cubicBezTo>
                    <a:pt x="133" y="16"/>
                    <a:pt x="85" y="36"/>
                    <a:pt x="39" y="61"/>
                  </a:cubicBezTo>
                  <a:cubicBezTo>
                    <a:pt x="13" y="129"/>
                    <a:pt x="0" y="207"/>
                    <a:pt x="2" y="294"/>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9" name="任意多边形: 形状 8"/>
            <p:cNvSpPr>
              <a:spLocks/>
            </p:cNvSpPr>
            <p:nvPr/>
          </p:nvSpPr>
          <p:spPr bwMode="auto">
            <a:xfrm>
              <a:off x="6475413" y="4057650"/>
              <a:ext cx="736600" cy="288925"/>
            </a:xfrm>
            <a:custGeom>
              <a:avLst/>
              <a:gdLst>
                <a:gd name="T0" fmla="*/ 161 w 196"/>
                <a:gd name="T1" fmla="*/ 77 h 77"/>
                <a:gd name="T2" fmla="*/ 196 w 196"/>
                <a:gd name="T3" fmla="*/ 46 h 77"/>
                <a:gd name="T4" fmla="*/ 0 w 196"/>
                <a:gd name="T5" fmla="*/ 0 h 77"/>
                <a:gd name="T6" fmla="*/ 161 w 196"/>
                <a:gd name="T7" fmla="*/ 77 h 77"/>
              </a:gdLst>
              <a:ahLst/>
              <a:cxnLst>
                <a:cxn ang="0">
                  <a:pos x="T0" y="T1"/>
                </a:cxn>
                <a:cxn ang="0">
                  <a:pos x="T2" y="T3"/>
                </a:cxn>
                <a:cxn ang="0">
                  <a:pos x="T4" y="T5"/>
                </a:cxn>
                <a:cxn ang="0">
                  <a:pos x="T6" y="T7"/>
                </a:cxn>
              </a:cxnLst>
              <a:rect l="0" t="0" r="r" b="b"/>
              <a:pathLst>
                <a:path w="196" h="77">
                  <a:moveTo>
                    <a:pt x="161" y="77"/>
                  </a:moveTo>
                  <a:cubicBezTo>
                    <a:pt x="173" y="67"/>
                    <a:pt x="184" y="57"/>
                    <a:pt x="196" y="46"/>
                  </a:cubicBezTo>
                  <a:cubicBezTo>
                    <a:pt x="132" y="22"/>
                    <a:pt x="67" y="7"/>
                    <a:pt x="0" y="0"/>
                  </a:cubicBezTo>
                  <a:cubicBezTo>
                    <a:pt x="55" y="17"/>
                    <a:pt x="109" y="43"/>
                    <a:pt x="161" y="77"/>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0" name="任意多边形: 形状 9"/>
            <p:cNvSpPr>
              <a:spLocks/>
            </p:cNvSpPr>
            <p:nvPr/>
          </p:nvSpPr>
          <p:spPr bwMode="auto">
            <a:xfrm>
              <a:off x="4673600" y="5224463"/>
              <a:ext cx="1952625" cy="1498600"/>
            </a:xfrm>
            <a:custGeom>
              <a:avLst/>
              <a:gdLst>
                <a:gd name="T0" fmla="*/ 520 w 520"/>
                <a:gd name="T1" fmla="*/ 160 h 399"/>
                <a:gd name="T2" fmla="*/ 446 w 520"/>
                <a:gd name="T3" fmla="*/ 0 h 399"/>
                <a:gd name="T4" fmla="*/ 0 w 520"/>
                <a:gd name="T5" fmla="*/ 111 h 399"/>
                <a:gd name="T6" fmla="*/ 96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cubicBezTo>
                    <a:pt x="500" y="104"/>
                    <a:pt x="475" y="50"/>
                    <a:pt x="446" y="0"/>
                  </a:cubicBezTo>
                  <a:cubicBezTo>
                    <a:pt x="309" y="70"/>
                    <a:pt x="155" y="109"/>
                    <a:pt x="0" y="111"/>
                  </a:cubicBezTo>
                  <a:cubicBezTo>
                    <a:pt x="16" y="209"/>
                    <a:pt x="49" y="306"/>
                    <a:pt x="96" y="399"/>
                  </a:cubicBezTo>
                  <a:cubicBezTo>
                    <a:pt x="249" y="352"/>
                    <a:pt x="397" y="268"/>
                    <a:pt x="520" y="160"/>
                  </a:cubicBezTo>
                  <a:close/>
                </a:path>
              </a:pathLst>
            </a:custGeom>
            <a:solidFill>
              <a:srgbClr val="258884">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1" name="任意多边形: 形状 10"/>
            <p:cNvSpPr>
              <a:spLocks/>
            </p:cNvSpPr>
            <p:nvPr/>
          </p:nvSpPr>
          <p:spPr bwMode="auto">
            <a:xfrm>
              <a:off x="5199063" y="6227763"/>
              <a:ext cx="1704975" cy="1652588"/>
            </a:xfrm>
            <a:custGeom>
              <a:avLst/>
              <a:gdLst>
                <a:gd name="T0" fmla="*/ 412 w 454"/>
                <a:gd name="T1" fmla="*/ 0 h 440"/>
                <a:gd name="T2" fmla="*/ 0 w 454"/>
                <a:gd name="T3" fmla="*/ 211 h 440"/>
                <a:gd name="T4" fmla="*/ 183 w 454"/>
                <a:gd name="T5" fmla="*/ 440 h 440"/>
                <a:gd name="T6" fmla="*/ 444 w 454"/>
                <a:gd name="T7" fmla="*/ 379 h 440"/>
                <a:gd name="T8" fmla="*/ 412 w 454"/>
                <a:gd name="T9" fmla="*/ 0 h 440"/>
              </a:gdLst>
              <a:ahLst/>
              <a:cxnLst>
                <a:cxn ang="0">
                  <a:pos x="T0" y="T1"/>
                </a:cxn>
                <a:cxn ang="0">
                  <a:pos x="T2" y="T3"/>
                </a:cxn>
                <a:cxn ang="0">
                  <a:pos x="T4" y="T5"/>
                </a:cxn>
                <a:cxn ang="0">
                  <a:pos x="T6" y="T7"/>
                </a:cxn>
                <a:cxn ang="0">
                  <a:pos x="T8" y="T9"/>
                </a:cxn>
              </a:cxnLst>
              <a:rect l="0" t="0" r="r" b="b"/>
              <a:pathLst>
                <a:path w="454" h="440">
                  <a:moveTo>
                    <a:pt x="412" y="0"/>
                  </a:moveTo>
                  <a:cubicBezTo>
                    <a:pt x="293" y="101"/>
                    <a:pt x="151" y="175"/>
                    <a:pt x="0" y="211"/>
                  </a:cubicBezTo>
                  <a:cubicBezTo>
                    <a:pt x="51" y="294"/>
                    <a:pt x="113" y="371"/>
                    <a:pt x="183" y="440"/>
                  </a:cubicBezTo>
                  <a:cubicBezTo>
                    <a:pt x="272" y="429"/>
                    <a:pt x="360" y="409"/>
                    <a:pt x="444" y="379"/>
                  </a:cubicBezTo>
                  <a:cubicBezTo>
                    <a:pt x="454" y="253"/>
                    <a:pt x="443" y="123"/>
                    <a:pt x="412" y="0"/>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endParaRPr>
            </a:p>
          </p:txBody>
        </p:sp>
        <p:sp>
          <p:nvSpPr>
            <p:cNvPr id="12" name="任意多边形: 形状 11"/>
            <p:cNvSpPr>
              <a:spLocks/>
            </p:cNvSpPr>
            <p:nvPr/>
          </p:nvSpPr>
          <p:spPr bwMode="auto">
            <a:xfrm>
              <a:off x="6596063" y="4624388"/>
              <a:ext cx="811213" cy="949325"/>
            </a:xfrm>
            <a:custGeom>
              <a:avLst/>
              <a:gdLst>
                <a:gd name="T0" fmla="*/ 216 w 216"/>
                <a:gd name="T1" fmla="*/ 75 h 253"/>
                <a:gd name="T2" fmla="*/ 212 w 216"/>
                <a:gd name="T3" fmla="*/ 69 h 253"/>
                <a:gd name="T4" fmla="*/ 158 w 216"/>
                <a:gd name="T5" fmla="*/ 0 h 253"/>
                <a:gd name="T6" fmla="*/ 0 w 216"/>
                <a:gd name="T7" fmla="*/ 123 h 253"/>
                <a:gd name="T8" fmla="*/ 78 w 216"/>
                <a:gd name="T9" fmla="*/ 253 h 253"/>
                <a:gd name="T10" fmla="*/ 216 w 216"/>
                <a:gd name="T11" fmla="*/ 75 h 253"/>
              </a:gdLst>
              <a:ahLst/>
              <a:cxnLst>
                <a:cxn ang="0">
                  <a:pos x="T0" y="T1"/>
                </a:cxn>
                <a:cxn ang="0">
                  <a:pos x="T2" y="T3"/>
                </a:cxn>
                <a:cxn ang="0">
                  <a:pos x="T4" y="T5"/>
                </a:cxn>
                <a:cxn ang="0">
                  <a:pos x="T6" y="T7"/>
                </a:cxn>
                <a:cxn ang="0">
                  <a:pos x="T8" y="T9"/>
                </a:cxn>
                <a:cxn ang="0">
                  <a:pos x="T10" y="T11"/>
                </a:cxn>
              </a:cxnLst>
              <a:rect l="0" t="0" r="r" b="b"/>
              <a:pathLst>
                <a:path w="216" h="253">
                  <a:moveTo>
                    <a:pt x="216" y="75"/>
                  </a:moveTo>
                  <a:cubicBezTo>
                    <a:pt x="215" y="73"/>
                    <a:pt x="213" y="70"/>
                    <a:pt x="212" y="69"/>
                  </a:cubicBezTo>
                  <a:cubicBezTo>
                    <a:pt x="195" y="44"/>
                    <a:pt x="176" y="21"/>
                    <a:pt x="158" y="0"/>
                  </a:cubicBezTo>
                  <a:cubicBezTo>
                    <a:pt x="110" y="47"/>
                    <a:pt x="57" y="88"/>
                    <a:pt x="0" y="123"/>
                  </a:cubicBezTo>
                  <a:cubicBezTo>
                    <a:pt x="30" y="164"/>
                    <a:pt x="56" y="207"/>
                    <a:pt x="78" y="253"/>
                  </a:cubicBezTo>
                  <a:cubicBezTo>
                    <a:pt x="131" y="197"/>
                    <a:pt x="177" y="138"/>
                    <a:pt x="216" y="75"/>
                  </a:cubicBezTo>
                  <a:close/>
                </a:path>
              </a:pathLst>
            </a:custGeom>
            <a:solidFill>
              <a:srgbClr val="54ABA7">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3" name="任意多边形: 形状 12"/>
            <p:cNvSpPr>
              <a:spLocks/>
            </p:cNvSpPr>
            <p:nvPr/>
          </p:nvSpPr>
          <p:spPr bwMode="auto">
            <a:xfrm>
              <a:off x="6002338" y="8902700"/>
              <a:ext cx="1562100" cy="1001713"/>
            </a:xfrm>
            <a:custGeom>
              <a:avLst/>
              <a:gdLst>
                <a:gd name="T0" fmla="*/ 416 w 416"/>
                <a:gd name="T1" fmla="*/ 42 h 267"/>
                <a:gd name="T2" fmla="*/ 348 w 416"/>
                <a:gd name="T3" fmla="*/ 32 h 267"/>
                <a:gd name="T4" fmla="*/ 226 w 416"/>
                <a:gd name="T5" fmla="*/ 0 h 267"/>
                <a:gd name="T6" fmla="*/ 181 w 416"/>
                <a:gd name="T7" fmla="*/ 73 h 267"/>
                <a:gd name="T8" fmla="*/ 0 w 416"/>
                <a:gd name="T9" fmla="*/ 256 h 267"/>
                <a:gd name="T10" fmla="*/ 23 w 416"/>
                <a:gd name="T11" fmla="*/ 264 h 267"/>
                <a:gd name="T12" fmla="*/ 268 w 416"/>
                <a:gd name="T13" fmla="*/ 233 h 267"/>
                <a:gd name="T14" fmla="*/ 370 w 416"/>
                <a:gd name="T15" fmla="*/ 116 h 267"/>
                <a:gd name="T16" fmla="*/ 416 w 416"/>
                <a:gd name="T17" fmla="*/ 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267">
                  <a:moveTo>
                    <a:pt x="416" y="42"/>
                  </a:moveTo>
                  <a:cubicBezTo>
                    <a:pt x="394" y="40"/>
                    <a:pt x="371" y="37"/>
                    <a:pt x="348" y="32"/>
                  </a:cubicBezTo>
                  <a:cubicBezTo>
                    <a:pt x="306" y="25"/>
                    <a:pt x="266" y="14"/>
                    <a:pt x="226" y="0"/>
                  </a:cubicBezTo>
                  <a:cubicBezTo>
                    <a:pt x="212" y="25"/>
                    <a:pt x="197" y="50"/>
                    <a:pt x="181" y="73"/>
                  </a:cubicBezTo>
                  <a:cubicBezTo>
                    <a:pt x="128" y="149"/>
                    <a:pt x="67" y="210"/>
                    <a:pt x="0" y="256"/>
                  </a:cubicBezTo>
                  <a:cubicBezTo>
                    <a:pt x="8" y="259"/>
                    <a:pt x="16" y="261"/>
                    <a:pt x="23" y="264"/>
                  </a:cubicBezTo>
                  <a:cubicBezTo>
                    <a:pt x="106" y="267"/>
                    <a:pt x="188" y="256"/>
                    <a:pt x="268" y="233"/>
                  </a:cubicBezTo>
                  <a:cubicBezTo>
                    <a:pt x="304" y="200"/>
                    <a:pt x="338" y="161"/>
                    <a:pt x="370" y="116"/>
                  </a:cubicBezTo>
                  <a:cubicBezTo>
                    <a:pt x="387" y="92"/>
                    <a:pt x="402" y="67"/>
                    <a:pt x="416" y="42"/>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endParaRPr>
            </a:p>
          </p:txBody>
        </p:sp>
        <p:sp>
          <p:nvSpPr>
            <p:cNvPr id="14" name="任意多边形: 形状 13"/>
            <p:cNvSpPr>
              <a:spLocks/>
            </p:cNvSpPr>
            <p:nvPr/>
          </p:nvSpPr>
          <p:spPr bwMode="auto">
            <a:xfrm>
              <a:off x="7954963" y="5994400"/>
              <a:ext cx="1328738" cy="2941638"/>
            </a:xfrm>
            <a:custGeom>
              <a:avLst/>
              <a:gdLst>
                <a:gd name="T0" fmla="*/ 141 w 354"/>
                <a:gd name="T1" fmla="*/ 243 h 783"/>
                <a:gd name="T2" fmla="*/ 126 w 354"/>
                <a:gd name="T3" fmla="*/ 263 h 783"/>
                <a:gd name="T4" fmla="*/ 0 w 354"/>
                <a:gd name="T5" fmla="*/ 780 h 783"/>
                <a:gd name="T6" fmla="*/ 106 w 354"/>
                <a:gd name="T7" fmla="*/ 781 h 783"/>
                <a:gd name="T8" fmla="*/ 262 w 354"/>
                <a:gd name="T9" fmla="*/ 0 h 783"/>
                <a:gd name="T10" fmla="*/ 141 w 354"/>
                <a:gd name="T11" fmla="*/ 243 h 783"/>
              </a:gdLst>
              <a:ahLst/>
              <a:cxnLst>
                <a:cxn ang="0">
                  <a:pos x="T0" y="T1"/>
                </a:cxn>
                <a:cxn ang="0">
                  <a:pos x="T2" y="T3"/>
                </a:cxn>
                <a:cxn ang="0">
                  <a:pos x="T4" y="T5"/>
                </a:cxn>
                <a:cxn ang="0">
                  <a:pos x="T6" y="T7"/>
                </a:cxn>
                <a:cxn ang="0">
                  <a:pos x="T8" y="T9"/>
                </a:cxn>
                <a:cxn ang="0">
                  <a:pos x="T10" y="T11"/>
                </a:cxn>
              </a:cxnLst>
              <a:rect l="0" t="0" r="r" b="b"/>
              <a:pathLst>
                <a:path w="354" h="783">
                  <a:moveTo>
                    <a:pt x="141" y="243"/>
                  </a:moveTo>
                  <a:cubicBezTo>
                    <a:pt x="136" y="250"/>
                    <a:pt x="131" y="256"/>
                    <a:pt x="126" y="263"/>
                  </a:cubicBezTo>
                  <a:cubicBezTo>
                    <a:pt x="132" y="444"/>
                    <a:pt x="90" y="626"/>
                    <a:pt x="0" y="780"/>
                  </a:cubicBezTo>
                  <a:cubicBezTo>
                    <a:pt x="36" y="783"/>
                    <a:pt x="72" y="783"/>
                    <a:pt x="106" y="781"/>
                  </a:cubicBezTo>
                  <a:cubicBezTo>
                    <a:pt x="302" y="563"/>
                    <a:pt x="354" y="262"/>
                    <a:pt x="262" y="0"/>
                  </a:cubicBezTo>
                  <a:cubicBezTo>
                    <a:pt x="240" y="83"/>
                    <a:pt x="200" y="165"/>
                    <a:pt x="141" y="243"/>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5" name="任意多边形: 形状 14"/>
            <p:cNvSpPr>
              <a:spLocks/>
            </p:cNvSpPr>
            <p:nvPr/>
          </p:nvSpPr>
          <p:spPr bwMode="auto">
            <a:xfrm>
              <a:off x="5430838" y="4030663"/>
              <a:ext cx="1550988" cy="777875"/>
            </a:xfrm>
            <a:custGeom>
              <a:avLst/>
              <a:gdLst>
                <a:gd name="T0" fmla="*/ 232 w 413"/>
                <a:gd name="T1" fmla="*/ 188 h 207"/>
                <a:gd name="T2" fmla="*/ 250 w 413"/>
                <a:gd name="T3" fmla="*/ 207 h 207"/>
                <a:gd name="T4" fmla="*/ 413 w 413"/>
                <a:gd name="T5" fmla="*/ 104 h 207"/>
                <a:gd name="T6" fmla="*/ 245 w 413"/>
                <a:gd name="T7" fmla="*/ 4 h 207"/>
                <a:gd name="T8" fmla="*/ 0 w 413"/>
                <a:gd name="T9" fmla="*/ 29 h 207"/>
                <a:gd name="T10" fmla="*/ 232 w 413"/>
                <a:gd name="T11" fmla="*/ 188 h 207"/>
              </a:gdLst>
              <a:ahLst/>
              <a:cxnLst>
                <a:cxn ang="0">
                  <a:pos x="T0" y="T1"/>
                </a:cxn>
                <a:cxn ang="0">
                  <a:pos x="T2" y="T3"/>
                </a:cxn>
                <a:cxn ang="0">
                  <a:pos x="T4" y="T5"/>
                </a:cxn>
                <a:cxn ang="0">
                  <a:pos x="T6" y="T7"/>
                </a:cxn>
                <a:cxn ang="0">
                  <a:pos x="T8" y="T9"/>
                </a:cxn>
                <a:cxn ang="0">
                  <a:pos x="T10" y="T11"/>
                </a:cxn>
              </a:cxnLst>
              <a:rect l="0" t="0" r="r" b="b"/>
              <a:pathLst>
                <a:path w="413" h="207">
                  <a:moveTo>
                    <a:pt x="232" y="188"/>
                  </a:moveTo>
                  <a:cubicBezTo>
                    <a:pt x="238" y="194"/>
                    <a:pt x="244" y="201"/>
                    <a:pt x="250" y="207"/>
                  </a:cubicBezTo>
                  <a:cubicBezTo>
                    <a:pt x="308" y="178"/>
                    <a:pt x="363" y="143"/>
                    <a:pt x="413" y="104"/>
                  </a:cubicBezTo>
                  <a:cubicBezTo>
                    <a:pt x="360" y="58"/>
                    <a:pt x="303" y="25"/>
                    <a:pt x="245" y="4"/>
                  </a:cubicBezTo>
                  <a:cubicBezTo>
                    <a:pt x="162" y="0"/>
                    <a:pt x="80" y="8"/>
                    <a:pt x="0" y="29"/>
                  </a:cubicBezTo>
                  <a:cubicBezTo>
                    <a:pt x="82" y="63"/>
                    <a:pt x="161" y="116"/>
                    <a:pt x="232" y="188"/>
                  </a:cubicBezTo>
                  <a:close/>
                </a:path>
              </a:pathLst>
            </a:custGeom>
            <a:solidFill>
              <a:srgbClr val="258884">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6" name="任意多边形: 形状 15"/>
            <p:cNvSpPr>
              <a:spLocks/>
            </p:cNvSpPr>
            <p:nvPr/>
          </p:nvSpPr>
          <p:spPr bwMode="auto">
            <a:xfrm>
              <a:off x="7297738" y="4330700"/>
              <a:ext cx="346075" cy="379413"/>
            </a:xfrm>
            <a:custGeom>
              <a:avLst/>
              <a:gdLst>
                <a:gd name="T0" fmla="*/ 58 w 92"/>
                <a:gd name="T1" fmla="*/ 101 h 101"/>
                <a:gd name="T2" fmla="*/ 92 w 92"/>
                <a:gd name="T3" fmla="*/ 28 h 101"/>
                <a:gd name="T4" fmla="*/ 40 w 92"/>
                <a:gd name="T5" fmla="*/ 0 h 101"/>
                <a:gd name="T6" fmla="*/ 0 w 92"/>
                <a:gd name="T7" fmla="*/ 47 h 101"/>
                <a:gd name="T8" fmla="*/ 58 w 92"/>
                <a:gd name="T9" fmla="*/ 101 h 101"/>
              </a:gdLst>
              <a:ahLst/>
              <a:cxnLst>
                <a:cxn ang="0">
                  <a:pos x="T0" y="T1"/>
                </a:cxn>
                <a:cxn ang="0">
                  <a:pos x="T2" y="T3"/>
                </a:cxn>
                <a:cxn ang="0">
                  <a:pos x="T4" y="T5"/>
                </a:cxn>
                <a:cxn ang="0">
                  <a:pos x="T6" y="T7"/>
                </a:cxn>
                <a:cxn ang="0">
                  <a:pos x="T8" y="T9"/>
                </a:cxn>
              </a:cxnLst>
              <a:rect l="0" t="0" r="r" b="b"/>
              <a:pathLst>
                <a:path w="92" h="101">
                  <a:moveTo>
                    <a:pt x="58" y="101"/>
                  </a:moveTo>
                  <a:cubicBezTo>
                    <a:pt x="71" y="77"/>
                    <a:pt x="82" y="53"/>
                    <a:pt x="92" y="28"/>
                  </a:cubicBezTo>
                  <a:cubicBezTo>
                    <a:pt x="75" y="18"/>
                    <a:pt x="58" y="9"/>
                    <a:pt x="40" y="0"/>
                  </a:cubicBezTo>
                  <a:cubicBezTo>
                    <a:pt x="27" y="16"/>
                    <a:pt x="14" y="32"/>
                    <a:pt x="0" y="47"/>
                  </a:cubicBezTo>
                  <a:cubicBezTo>
                    <a:pt x="20" y="64"/>
                    <a:pt x="39" y="82"/>
                    <a:pt x="58" y="101"/>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7" name="任意多边形: 形状 16"/>
            <p:cNvSpPr>
              <a:spLocks/>
            </p:cNvSpPr>
            <p:nvPr/>
          </p:nvSpPr>
          <p:spPr bwMode="auto">
            <a:xfrm>
              <a:off x="7046913" y="5199063"/>
              <a:ext cx="990600" cy="2293938"/>
            </a:xfrm>
            <a:custGeom>
              <a:avLst/>
              <a:gdLst>
                <a:gd name="T0" fmla="*/ 264 w 264"/>
                <a:gd name="T1" fmla="*/ 481 h 611"/>
                <a:gd name="T2" fmla="*/ 144 w 264"/>
                <a:gd name="T3" fmla="*/ 0 h 611"/>
                <a:gd name="T4" fmla="*/ 0 w 264"/>
                <a:gd name="T5" fmla="*/ 198 h 611"/>
                <a:gd name="T6" fmla="*/ 55 w 264"/>
                <a:gd name="T7" fmla="*/ 611 h 611"/>
                <a:gd name="T8" fmla="*/ 264 w 264"/>
                <a:gd name="T9" fmla="*/ 481 h 611"/>
              </a:gdLst>
              <a:ahLst/>
              <a:cxnLst>
                <a:cxn ang="0">
                  <a:pos x="T0" y="T1"/>
                </a:cxn>
                <a:cxn ang="0">
                  <a:pos x="T2" y="T3"/>
                </a:cxn>
                <a:cxn ang="0">
                  <a:pos x="T4" y="T5"/>
                </a:cxn>
                <a:cxn ang="0">
                  <a:pos x="T6" y="T7"/>
                </a:cxn>
                <a:cxn ang="0">
                  <a:pos x="T8" y="T9"/>
                </a:cxn>
              </a:cxnLst>
              <a:rect l="0" t="0" r="r" b="b"/>
              <a:pathLst>
                <a:path w="264" h="611">
                  <a:moveTo>
                    <a:pt x="264" y="481"/>
                  </a:moveTo>
                  <a:cubicBezTo>
                    <a:pt x="260" y="311"/>
                    <a:pt x="220" y="142"/>
                    <a:pt x="144" y="0"/>
                  </a:cubicBezTo>
                  <a:cubicBezTo>
                    <a:pt x="105" y="72"/>
                    <a:pt x="56" y="139"/>
                    <a:pt x="0" y="198"/>
                  </a:cubicBezTo>
                  <a:cubicBezTo>
                    <a:pt x="46" y="329"/>
                    <a:pt x="66" y="471"/>
                    <a:pt x="55" y="611"/>
                  </a:cubicBezTo>
                  <a:cubicBezTo>
                    <a:pt x="131" y="575"/>
                    <a:pt x="202" y="532"/>
                    <a:pt x="264" y="481"/>
                  </a:cubicBezTo>
                  <a:close/>
                </a:path>
              </a:pathLst>
            </a:custGeom>
            <a:solidFill>
              <a:srgbClr val="258884">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8" name="任意多边形: 形状 17"/>
            <p:cNvSpPr>
              <a:spLocks/>
            </p:cNvSpPr>
            <p:nvPr/>
          </p:nvSpPr>
          <p:spPr bwMode="auto">
            <a:xfrm>
              <a:off x="6975475" y="7391400"/>
              <a:ext cx="1054100" cy="1487488"/>
            </a:xfrm>
            <a:custGeom>
              <a:avLst/>
              <a:gdLst>
                <a:gd name="T0" fmla="*/ 281 w 281"/>
                <a:gd name="T1" fmla="*/ 0 h 396"/>
                <a:gd name="T2" fmla="*/ 59 w 281"/>
                <a:gd name="T3" fmla="*/ 142 h 396"/>
                <a:gd name="T4" fmla="*/ 0 w 281"/>
                <a:gd name="T5" fmla="*/ 334 h 396"/>
                <a:gd name="T6" fmla="*/ 145 w 281"/>
                <a:gd name="T7" fmla="*/ 387 h 396"/>
                <a:gd name="T8" fmla="*/ 182 w 281"/>
                <a:gd name="T9" fmla="*/ 396 h 396"/>
                <a:gd name="T10" fmla="*/ 281 w 281"/>
                <a:gd name="T11" fmla="*/ 0 h 396"/>
              </a:gdLst>
              <a:ahLst/>
              <a:cxnLst>
                <a:cxn ang="0">
                  <a:pos x="T0" y="T1"/>
                </a:cxn>
                <a:cxn ang="0">
                  <a:pos x="T2" y="T3"/>
                </a:cxn>
                <a:cxn ang="0">
                  <a:pos x="T4" y="T5"/>
                </a:cxn>
                <a:cxn ang="0">
                  <a:pos x="T6" y="T7"/>
                </a:cxn>
                <a:cxn ang="0">
                  <a:pos x="T8" y="T9"/>
                </a:cxn>
                <a:cxn ang="0">
                  <a:pos x="T10" y="T11"/>
                </a:cxn>
              </a:cxnLst>
              <a:rect l="0" t="0" r="r" b="b"/>
              <a:pathLst>
                <a:path w="281" h="396">
                  <a:moveTo>
                    <a:pt x="281" y="0"/>
                  </a:moveTo>
                  <a:cubicBezTo>
                    <a:pt x="215" y="57"/>
                    <a:pt x="140" y="105"/>
                    <a:pt x="59" y="142"/>
                  </a:cubicBezTo>
                  <a:cubicBezTo>
                    <a:pt x="46" y="208"/>
                    <a:pt x="27" y="273"/>
                    <a:pt x="0" y="334"/>
                  </a:cubicBezTo>
                  <a:cubicBezTo>
                    <a:pt x="47" y="356"/>
                    <a:pt x="96" y="374"/>
                    <a:pt x="145" y="387"/>
                  </a:cubicBezTo>
                  <a:cubicBezTo>
                    <a:pt x="158" y="390"/>
                    <a:pt x="170" y="393"/>
                    <a:pt x="182" y="396"/>
                  </a:cubicBezTo>
                  <a:cubicBezTo>
                    <a:pt x="239" y="276"/>
                    <a:pt x="273" y="139"/>
                    <a:pt x="281" y="0"/>
                  </a:cubicBezTo>
                  <a:close/>
                </a:path>
              </a:pathLst>
            </a:custGeom>
            <a:solidFill>
              <a:srgbClr val="258884">
                <a:lumMod val="40000"/>
                <a:lumOff val="60000"/>
              </a:srgbClr>
            </a:solidFill>
            <a:ln>
              <a:no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endParaRPr>
            </a:p>
          </p:txBody>
        </p:sp>
        <p:sp>
          <p:nvSpPr>
            <p:cNvPr id="19" name="任意多边形: 形状 18"/>
            <p:cNvSpPr>
              <a:spLocks/>
            </p:cNvSpPr>
            <p:nvPr/>
          </p:nvSpPr>
          <p:spPr bwMode="auto">
            <a:xfrm>
              <a:off x="3249613" y="6846888"/>
              <a:ext cx="525463" cy="681038"/>
            </a:xfrm>
            <a:custGeom>
              <a:avLst/>
              <a:gdLst>
                <a:gd name="T0" fmla="*/ 115 w 140"/>
                <a:gd name="T1" fmla="*/ 43 h 181"/>
                <a:gd name="T2" fmla="*/ 1 w 140"/>
                <a:gd name="T3" fmla="*/ 0 h 181"/>
                <a:gd name="T4" fmla="*/ 2 w 140"/>
                <a:gd name="T5" fmla="*/ 77 h 181"/>
                <a:gd name="T6" fmla="*/ 140 w 140"/>
                <a:gd name="T7" fmla="*/ 181 h 181"/>
                <a:gd name="T8" fmla="*/ 115 w 140"/>
                <a:gd name="T9" fmla="*/ 43 h 181"/>
              </a:gdLst>
              <a:ahLst/>
              <a:cxnLst>
                <a:cxn ang="0">
                  <a:pos x="T0" y="T1"/>
                </a:cxn>
                <a:cxn ang="0">
                  <a:pos x="T2" y="T3"/>
                </a:cxn>
                <a:cxn ang="0">
                  <a:pos x="T4" y="T5"/>
                </a:cxn>
                <a:cxn ang="0">
                  <a:pos x="T6" y="T7"/>
                </a:cxn>
                <a:cxn ang="0">
                  <a:pos x="T8" y="T9"/>
                </a:cxn>
              </a:cxnLst>
              <a:rect l="0" t="0" r="r" b="b"/>
              <a:pathLst>
                <a:path w="140" h="181">
                  <a:moveTo>
                    <a:pt x="115" y="43"/>
                  </a:moveTo>
                  <a:cubicBezTo>
                    <a:pt x="75" y="32"/>
                    <a:pt x="37" y="18"/>
                    <a:pt x="1" y="0"/>
                  </a:cubicBezTo>
                  <a:cubicBezTo>
                    <a:pt x="0" y="26"/>
                    <a:pt x="0" y="51"/>
                    <a:pt x="2" y="77"/>
                  </a:cubicBezTo>
                  <a:cubicBezTo>
                    <a:pt x="39" y="116"/>
                    <a:pt x="86" y="151"/>
                    <a:pt x="140" y="181"/>
                  </a:cubicBezTo>
                  <a:cubicBezTo>
                    <a:pt x="128" y="136"/>
                    <a:pt x="120" y="90"/>
                    <a:pt x="115" y="43"/>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20" name="任意多边形: 形状 19"/>
            <p:cNvSpPr>
              <a:spLocks/>
            </p:cNvSpPr>
            <p:nvPr/>
          </p:nvSpPr>
          <p:spPr bwMode="auto">
            <a:xfrm>
              <a:off x="4187825" y="4448175"/>
              <a:ext cx="503238" cy="833438"/>
            </a:xfrm>
            <a:custGeom>
              <a:avLst/>
              <a:gdLst>
                <a:gd name="T0" fmla="*/ 134 w 134"/>
                <a:gd name="T1" fmla="*/ 0 h 222"/>
                <a:gd name="T2" fmla="*/ 97 w 134"/>
                <a:gd name="T3" fmla="*/ 23 h 222"/>
                <a:gd name="T4" fmla="*/ 20 w 134"/>
                <a:gd name="T5" fmla="*/ 165 h 222"/>
                <a:gd name="T6" fmla="*/ 0 w 134"/>
                <a:gd name="T7" fmla="*/ 220 h 222"/>
                <a:gd name="T8" fmla="*/ 71 w 134"/>
                <a:gd name="T9" fmla="*/ 222 h 222"/>
                <a:gd name="T10" fmla="*/ 134 w 134"/>
                <a:gd name="T11" fmla="*/ 0 h 222"/>
              </a:gdLst>
              <a:ahLst/>
              <a:cxnLst>
                <a:cxn ang="0">
                  <a:pos x="T0" y="T1"/>
                </a:cxn>
                <a:cxn ang="0">
                  <a:pos x="T2" y="T3"/>
                </a:cxn>
                <a:cxn ang="0">
                  <a:pos x="T4" y="T5"/>
                </a:cxn>
                <a:cxn ang="0">
                  <a:pos x="T6" y="T7"/>
                </a:cxn>
                <a:cxn ang="0">
                  <a:pos x="T8" y="T9"/>
                </a:cxn>
                <a:cxn ang="0">
                  <a:pos x="T10" y="T11"/>
                </a:cxn>
              </a:cxnLst>
              <a:rect l="0" t="0" r="r" b="b"/>
              <a:pathLst>
                <a:path w="134" h="222">
                  <a:moveTo>
                    <a:pt x="134" y="0"/>
                  </a:moveTo>
                  <a:cubicBezTo>
                    <a:pt x="121" y="7"/>
                    <a:pt x="109" y="15"/>
                    <a:pt x="97" y="23"/>
                  </a:cubicBezTo>
                  <a:cubicBezTo>
                    <a:pt x="67" y="64"/>
                    <a:pt x="41" y="112"/>
                    <a:pt x="20" y="165"/>
                  </a:cubicBezTo>
                  <a:cubicBezTo>
                    <a:pt x="13" y="183"/>
                    <a:pt x="6" y="202"/>
                    <a:pt x="0" y="220"/>
                  </a:cubicBezTo>
                  <a:cubicBezTo>
                    <a:pt x="24" y="222"/>
                    <a:pt x="47" y="222"/>
                    <a:pt x="71" y="222"/>
                  </a:cubicBezTo>
                  <a:cubicBezTo>
                    <a:pt x="80" y="141"/>
                    <a:pt x="101" y="66"/>
                    <a:pt x="134" y="0"/>
                  </a:cubicBezTo>
                  <a:close/>
                </a:path>
              </a:pathLst>
            </a:custGeom>
            <a:solidFill>
              <a:srgbClr val="54ABA7">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21" name="任意多边形: 形状 20"/>
            <p:cNvSpPr>
              <a:spLocks/>
            </p:cNvSpPr>
            <p:nvPr/>
          </p:nvSpPr>
          <p:spPr bwMode="auto">
            <a:xfrm>
              <a:off x="7383463" y="9032875"/>
              <a:ext cx="868363" cy="601663"/>
            </a:xfrm>
            <a:custGeom>
              <a:avLst/>
              <a:gdLst>
                <a:gd name="T0" fmla="*/ 128 w 231"/>
                <a:gd name="T1" fmla="*/ 10 h 160"/>
                <a:gd name="T2" fmla="*/ 75 w 231"/>
                <a:gd name="T3" fmla="*/ 81 h 160"/>
                <a:gd name="T4" fmla="*/ 0 w 231"/>
                <a:gd name="T5" fmla="*/ 160 h 160"/>
                <a:gd name="T6" fmla="*/ 229 w 231"/>
                <a:gd name="T7" fmla="*/ 1 h 160"/>
                <a:gd name="T8" fmla="*/ 231 w 231"/>
                <a:gd name="T9" fmla="*/ 0 h 160"/>
                <a:gd name="T10" fmla="*/ 128 w 231"/>
                <a:gd name="T11" fmla="*/ 10 h 160"/>
              </a:gdLst>
              <a:ahLst/>
              <a:cxnLst>
                <a:cxn ang="0">
                  <a:pos x="T0" y="T1"/>
                </a:cxn>
                <a:cxn ang="0">
                  <a:pos x="T2" y="T3"/>
                </a:cxn>
                <a:cxn ang="0">
                  <a:pos x="T4" y="T5"/>
                </a:cxn>
                <a:cxn ang="0">
                  <a:pos x="T6" y="T7"/>
                </a:cxn>
                <a:cxn ang="0">
                  <a:pos x="T8" y="T9"/>
                </a:cxn>
                <a:cxn ang="0">
                  <a:pos x="T10" y="T11"/>
                </a:cxn>
              </a:cxnLst>
              <a:rect l="0" t="0" r="r" b="b"/>
              <a:pathLst>
                <a:path w="231" h="160">
                  <a:moveTo>
                    <a:pt x="128" y="10"/>
                  </a:moveTo>
                  <a:cubicBezTo>
                    <a:pt x="112" y="34"/>
                    <a:pt x="94" y="58"/>
                    <a:pt x="75" y="81"/>
                  </a:cubicBezTo>
                  <a:cubicBezTo>
                    <a:pt x="51" y="110"/>
                    <a:pt x="26" y="137"/>
                    <a:pt x="0" y="160"/>
                  </a:cubicBezTo>
                  <a:cubicBezTo>
                    <a:pt x="83" y="123"/>
                    <a:pt x="161" y="70"/>
                    <a:pt x="229" y="1"/>
                  </a:cubicBezTo>
                  <a:cubicBezTo>
                    <a:pt x="230" y="1"/>
                    <a:pt x="230" y="0"/>
                    <a:pt x="231" y="0"/>
                  </a:cubicBezTo>
                  <a:cubicBezTo>
                    <a:pt x="198" y="6"/>
                    <a:pt x="163" y="9"/>
                    <a:pt x="128" y="10"/>
                  </a:cubicBezTo>
                  <a:close/>
                </a:path>
              </a:pathLst>
            </a:custGeom>
            <a:solidFill>
              <a:srgbClr val="54ABA7">
                <a:lumMod val="40000"/>
                <a:lumOff val="60000"/>
              </a:srgbClr>
            </a:solidFill>
            <a:ln>
              <a:no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endParaRPr>
            </a:p>
          </p:txBody>
        </p:sp>
        <p:sp>
          <p:nvSpPr>
            <p:cNvPr id="22" name="任意多边形: 形状 21"/>
            <p:cNvSpPr>
              <a:spLocks/>
            </p:cNvSpPr>
            <p:nvPr/>
          </p:nvSpPr>
          <p:spPr bwMode="auto">
            <a:xfrm>
              <a:off x="3265488" y="7250113"/>
              <a:ext cx="2447925" cy="2609850"/>
            </a:xfrm>
            <a:custGeom>
              <a:avLst/>
              <a:gdLst>
                <a:gd name="T0" fmla="*/ 465 w 652"/>
                <a:gd name="T1" fmla="*/ 591 h 695"/>
                <a:gd name="T2" fmla="*/ 154 w 652"/>
                <a:gd name="T3" fmla="*/ 138 h 695"/>
                <a:gd name="T4" fmla="*/ 0 w 652"/>
                <a:gd name="T5" fmla="*/ 0 h 695"/>
                <a:gd name="T6" fmla="*/ 224 w 652"/>
                <a:gd name="T7" fmla="*/ 476 h 695"/>
                <a:gd name="T8" fmla="*/ 652 w 652"/>
                <a:gd name="T9" fmla="*/ 695 h 695"/>
                <a:gd name="T10" fmla="*/ 465 w 652"/>
                <a:gd name="T11" fmla="*/ 591 h 695"/>
              </a:gdLst>
              <a:ahLst/>
              <a:cxnLst>
                <a:cxn ang="0">
                  <a:pos x="T0" y="T1"/>
                </a:cxn>
                <a:cxn ang="0">
                  <a:pos x="T2" y="T3"/>
                </a:cxn>
                <a:cxn ang="0">
                  <a:pos x="T4" y="T5"/>
                </a:cxn>
                <a:cxn ang="0">
                  <a:pos x="T6" y="T7"/>
                </a:cxn>
                <a:cxn ang="0">
                  <a:pos x="T8" y="T9"/>
                </a:cxn>
                <a:cxn ang="0">
                  <a:pos x="T10" y="T11"/>
                </a:cxn>
              </a:cxnLst>
              <a:rect l="0" t="0" r="r" b="b"/>
              <a:pathLst>
                <a:path w="652" h="695">
                  <a:moveTo>
                    <a:pt x="465" y="591"/>
                  </a:moveTo>
                  <a:cubicBezTo>
                    <a:pt x="317" y="479"/>
                    <a:pt x="211" y="317"/>
                    <a:pt x="154" y="138"/>
                  </a:cubicBezTo>
                  <a:cubicBezTo>
                    <a:pt x="93" y="98"/>
                    <a:pt x="42" y="51"/>
                    <a:pt x="0" y="0"/>
                  </a:cubicBezTo>
                  <a:cubicBezTo>
                    <a:pt x="16" y="174"/>
                    <a:pt x="91" y="343"/>
                    <a:pt x="224" y="476"/>
                  </a:cubicBezTo>
                  <a:cubicBezTo>
                    <a:pt x="345" y="597"/>
                    <a:pt x="495" y="670"/>
                    <a:pt x="652" y="695"/>
                  </a:cubicBezTo>
                  <a:cubicBezTo>
                    <a:pt x="588" y="671"/>
                    <a:pt x="525" y="637"/>
                    <a:pt x="465" y="591"/>
                  </a:cubicBezTo>
                  <a:close/>
                </a:path>
              </a:pathLst>
            </a:custGeom>
            <a:solidFill>
              <a:srgbClr val="258884">
                <a:lumMod val="40000"/>
                <a:lumOff val="60000"/>
              </a:srgbClr>
            </a:solidFill>
            <a:ln>
              <a:no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endParaRPr>
            </a:p>
          </p:txBody>
        </p:sp>
        <p:sp>
          <p:nvSpPr>
            <p:cNvPr id="23" name="任意多边形: 形状 22"/>
            <p:cNvSpPr>
              <a:spLocks/>
            </p:cNvSpPr>
            <p:nvPr/>
          </p:nvSpPr>
          <p:spPr bwMode="auto">
            <a:xfrm>
              <a:off x="3816350" y="4860925"/>
              <a:ext cx="330200" cy="393700"/>
            </a:xfrm>
            <a:custGeom>
              <a:avLst/>
              <a:gdLst>
                <a:gd name="T0" fmla="*/ 32 w 88"/>
                <a:gd name="T1" fmla="*/ 105 h 105"/>
                <a:gd name="T2" fmla="*/ 47 w 88"/>
                <a:gd name="T3" fmla="*/ 72 h 105"/>
                <a:gd name="T4" fmla="*/ 88 w 88"/>
                <a:gd name="T5" fmla="*/ 0 h 105"/>
                <a:gd name="T6" fmla="*/ 77 w 88"/>
                <a:gd name="T7" fmla="*/ 10 h 105"/>
                <a:gd name="T8" fmla="*/ 0 w 88"/>
                <a:gd name="T9" fmla="*/ 101 h 105"/>
                <a:gd name="T10" fmla="*/ 32 w 88"/>
                <a:gd name="T11" fmla="*/ 105 h 105"/>
              </a:gdLst>
              <a:ahLst/>
              <a:cxnLst>
                <a:cxn ang="0">
                  <a:pos x="T0" y="T1"/>
                </a:cxn>
                <a:cxn ang="0">
                  <a:pos x="T2" y="T3"/>
                </a:cxn>
                <a:cxn ang="0">
                  <a:pos x="T4" y="T5"/>
                </a:cxn>
                <a:cxn ang="0">
                  <a:pos x="T6" y="T7"/>
                </a:cxn>
                <a:cxn ang="0">
                  <a:pos x="T8" y="T9"/>
                </a:cxn>
                <a:cxn ang="0">
                  <a:pos x="T10" y="T11"/>
                </a:cxn>
              </a:cxnLst>
              <a:rect l="0" t="0" r="r" b="b"/>
              <a:pathLst>
                <a:path w="88" h="105">
                  <a:moveTo>
                    <a:pt x="32" y="105"/>
                  </a:moveTo>
                  <a:cubicBezTo>
                    <a:pt x="37" y="94"/>
                    <a:pt x="42" y="83"/>
                    <a:pt x="47" y="72"/>
                  </a:cubicBezTo>
                  <a:cubicBezTo>
                    <a:pt x="60" y="47"/>
                    <a:pt x="74" y="23"/>
                    <a:pt x="88" y="0"/>
                  </a:cubicBezTo>
                  <a:cubicBezTo>
                    <a:pt x="85" y="3"/>
                    <a:pt x="81" y="7"/>
                    <a:pt x="77" y="10"/>
                  </a:cubicBezTo>
                  <a:cubicBezTo>
                    <a:pt x="49" y="39"/>
                    <a:pt x="23" y="69"/>
                    <a:pt x="0" y="101"/>
                  </a:cubicBezTo>
                  <a:cubicBezTo>
                    <a:pt x="11" y="102"/>
                    <a:pt x="21" y="104"/>
                    <a:pt x="32" y="105"/>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24" name="任意多边形: 形状 23"/>
            <p:cNvSpPr>
              <a:spLocks/>
            </p:cNvSpPr>
            <p:nvPr/>
          </p:nvSpPr>
          <p:spPr bwMode="auto">
            <a:xfrm>
              <a:off x="3257550" y="5503863"/>
              <a:ext cx="566738" cy="1347788"/>
            </a:xfrm>
            <a:custGeom>
              <a:avLst/>
              <a:gdLst>
                <a:gd name="T0" fmla="*/ 103 w 151"/>
                <a:gd name="T1" fmla="*/ 0 h 359"/>
                <a:gd name="T2" fmla="*/ 0 w 151"/>
                <a:gd name="T3" fmla="*/ 333 h 359"/>
                <a:gd name="T4" fmla="*/ 110 w 151"/>
                <a:gd name="T5" fmla="*/ 359 h 359"/>
                <a:gd name="T6" fmla="*/ 151 w 151"/>
                <a:gd name="T7" fmla="*/ 13 h 359"/>
                <a:gd name="T8" fmla="*/ 103 w 151"/>
                <a:gd name="T9" fmla="*/ 0 h 359"/>
              </a:gdLst>
              <a:ahLst/>
              <a:cxnLst>
                <a:cxn ang="0">
                  <a:pos x="T0" y="T1"/>
                </a:cxn>
                <a:cxn ang="0">
                  <a:pos x="T2" y="T3"/>
                </a:cxn>
                <a:cxn ang="0">
                  <a:pos x="T4" y="T5"/>
                </a:cxn>
                <a:cxn ang="0">
                  <a:pos x="T6" y="T7"/>
                </a:cxn>
                <a:cxn ang="0">
                  <a:pos x="T8" y="T9"/>
                </a:cxn>
              </a:cxnLst>
              <a:rect l="0" t="0" r="r" b="b"/>
              <a:pathLst>
                <a:path w="151" h="359">
                  <a:moveTo>
                    <a:pt x="103" y="0"/>
                  </a:moveTo>
                  <a:cubicBezTo>
                    <a:pt x="43" y="103"/>
                    <a:pt x="9" y="217"/>
                    <a:pt x="0" y="333"/>
                  </a:cubicBezTo>
                  <a:cubicBezTo>
                    <a:pt x="34" y="344"/>
                    <a:pt x="71" y="353"/>
                    <a:pt x="110" y="359"/>
                  </a:cubicBezTo>
                  <a:cubicBezTo>
                    <a:pt x="102" y="241"/>
                    <a:pt x="115" y="123"/>
                    <a:pt x="151" y="13"/>
                  </a:cubicBezTo>
                  <a:cubicBezTo>
                    <a:pt x="135" y="9"/>
                    <a:pt x="119" y="5"/>
                    <a:pt x="103" y="0"/>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25" name="任意多边形: 形状 24"/>
            <p:cNvSpPr>
              <a:spLocks/>
            </p:cNvSpPr>
            <p:nvPr/>
          </p:nvSpPr>
          <p:spPr bwMode="auto">
            <a:xfrm>
              <a:off x="7710488" y="4564063"/>
              <a:ext cx="1179513" cy="2095500"/>
            </a:xfrm>
            <a:custGeom>
              <a:avLst/>
              <a:gdLst>
                <a:gd name="T0" fmla="*/ 0 w 314"/>
                <a:gd name="T1" fmla="*/ 100 h 558"/>
                <a:gd name="T2" fmla="*/ 184 w 314"/>
                <a:gd name="T3" fmla="*/ 558 h 558"/>
                <a:gd name="T4" fmla="*/ 189 w 314"/>
                <a:gd name="T5" fmla="*/ 553 h 558"/>
                <a:gd name="T6" fmla="*/ 314 w 314"/>
                <a:gd name="T7" fmla="*/ 348 h 558"/>
                <a:gd name="T8" fmla="*/ 142 w 314"/>
                <a:gd name="T9" fmla="*/ 89 h 558"/>
                <a:gd name="T10" fmla="*/ 36 w 314"/>
                <a:gd name="T11" fmla="*/ 0 h 558"/>
                <a:gd name="T12" fmla="*/ 0 w 314"/>
                <a:gd name="T13" fmla="*/ 100 h 558"/>
              </a:gdLst>
              <a:ahLst/>
              <a:cxnLst>
                <a:cxn ang="0">
                  <a:pos x="T0" y="T1"/>
                </a:cxn>
                <a:cxn ang="0">
                  <a:pos x="T2" y="T3"/>
                </a:cxn>
                <a:cxn ang="0">
                  <a:pos x="T4" y="T5"/>
                </a:cxn>
                <a:cxn ang="0">
                  <a:pos x="T6" y="T7"/>
                </a:cxn>
                <a:cxn ang="0">
                  <a:pos x="T8" y="T9"/>
                </a:cxn>
                <a:cxn ang="0">
                  <a:pos x="T10" y="T11"/>
                </a:cxn>
                <a:cxn ang="0">
                  <a:pos x="T12" y="T13"/>
                </a:cxn>
              </a:cxnLst>
              <a:rect l="0" t="0" r="r" b="b"/>
              <a:pathLst>
                <a:path w="314" h="558">
                  <a:moveTo>
                    <a:pt x="0" y="100"/>
                  </a:moveTo>
                  <a:cubicBezTo>
                    <a:pt x="103" y="230"/>
                    <a:pt x="165" y="391"/>
                    <a:pt x="184" y="558"/>
                  </a:cubicBezTo>
                  <a:cubicBezTo>
                    <a:pt x="186" y="556"/>
                    <a:pt x="188" y="555"/>
                    <a:pt x="189" y="553"/>
                  </a:cubicBezTo>
                  <a:cubicBezTo>
                    <a:pt x="248" y="487"/>
                    <a:pt x="289" y="417"/>
                    <a:pt x="314" y="348"/>
                  </a:cubicBezTo>
                  <a:cubicBezTo>
                    <a:pt x="276" y="254"/>
                    <a:pt x="219" y="166"/>
                    <a:pt x="142" y="89"/>
                  </a:cubicBezTo>
                  <a:cubicBezTo>
                    <a:pt x="109" y="56"/>
                    <a:pt x="73" y="26"/>
                    <a:pt x="36" y="0"/>
                  </a:cubicBezTo>
                  <a:cubicBezTo>
                    <a:pt x="26" y="34"/>
                    <a:pt x="14" y="67"/>
                    <a:pt x="0" y="100"/>
                  </a:cubicBezTo>
                  <a:close/>
                </a:path>
              </a:pathLst>
            </a:custGeom>
            <a:solidFill>
              <a:srgbClr val="54ABA7">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26" name="任意多边形: 形状 25"/>
            <p:cNvSpPr>
              <a:spLocks/>
            </p:cNvSpPr>
            <p:nvPr/>
          </p:nvSpPr>
          <p:spPr bwMode="auto">
            <a:xfrm>
              <a:off x="4000500" y="5603875"/>
              <a:ext cx="684213" cy="1273175"/>
            </a:xfrm>
            <a:custGeom>
              <a:avLst/>
              <a:gdLst>
                <a:gd name="T0" fmla="*/ 14 w 182"/>
                <a:gd name="T1" fmla="*/ 339 h 339"/>
                <a:gd name="T2" fmla="*/ 14 w 182"/>
                <a:gd name="T3" fmla="*/ 339 h 339"/>
                <a:gd name="T4" fmla="*/ 182 w 182"/>
                <a:gd name="T5" fmla="*/ 321 h 339"/>
                <a:gd name="T6" fmla="*/ 117 w 182"/>
                <a:gd name="T7" fmla="*/ 9 h 339"/>
                <a:gd name="T8" fmla="*/ 27 w 182"/>
                <a:gd name="T9" fmla="*/ 0 h 339"/>
                <a:gd name="T10" fmla="*/ 14 w 182"/>
                <a:gd name="T11" fmla="*/ 339 h 339"/>
              </a:gdLst>
              <a:ahLst/>
              <a:cxnLst>
                <a:cxn ang="0">
                  <a:pos x="T0" y="T1"/>
                </a:cxn>
                <a:cxn ang="0">
                  <a:pos x="T2" y="T3"/>
                </a:cxn>
                <a:cxn ang="0">
                  <a:pos x="T4" y="T5"/>
                </a:cxn>
                <a:cxn ang="0">
                  <a:pos x="T6" y="T7"/>
                </a:cxn>
                <a:cxn ang="0">
                  <a:pos x="T8" y="T9"/>
                </a:cxn>
                <a:cxn ang="0">
                  <a:pos x="T10" y="T11"/>
                </a:cxn>
              </a:cxnLst>
              <a:rect l="0" t="0" r="r" b="b"/>
              <a:pathLst>
                <a:path w="182" h="339">
                  <a:moveTo>
                    <a:pt x="14" y="339"/>
                  </a:moveTo>
                  <a:cubicBezTo>
                    <a:pt x="14" y="339"/>
                    <a:pt x="14" y="339"/>
                    <a:pt x="14" y="339"/>
                  </a:cubicBezTo>
                  <a:cubicBezTo>
                    <a:pt x="70" y="338"/>
                    <a:pt x="126" y="332"/>
                    <a:pt x="182" y="321"/>
                  </a:cubicBezTo>
                  <a:cubicBezTo>
                    <a:pt x="142" y="222"/>
                    <a:pt x="119" y="116"/>
                    <a:pt x="117" y="9"/>
                  </a:cubicBezTo>
                  <a:cubicBezTo>
                    <a:pt x="87" y="7"/>
                    <a:pt x="57" y="4"/>
                    <a:pt x="27" y="0"/>
                  </a:cubicBezTo>
                  <a:cubicBezTo>
                    <a:pt x="4" y="108"/>
                    <a:pt x="0" y="224"/>
                    <a:pt x="14" y="339"/>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27" name="任意多边形: 形状 26"/>
            <p:cNvSpPr>
              <a:spLocks/>
            </p:cNvSpPr>
            <p:nvPr/>
          </p:nvSpPr>
          <p:spPr bwMode="auto">
            <a:xfrm>
              <a:off x="4079875" y="7088188"/>
              <a:ext cx="1298575" cy="822325"/>
            </a:xfrm>
            <a:custGeom>
              <a:avLst/>
              <a:gdLst>
                <a:gd name="T0" fmla="*/ 346 w 346"/>
                <a:gd name="T1" fmla="*/ 219 h 219"/>
                <a:gd name="T2" fmla="*/ 195 w 346"/>
                <a:gd name="T3" fmla="*/ 0 h 219"/>
                <a:gd name="T4" fmla="*/ 36 w 346"/>
                <a:gd name="T5" fmla="*/ 3 h 219"/>
                <a:gd name="T6" fmla="*/ 0 w 346"/>
                <a:gd name="T7" fmla="*/ 0 h 219"/>
                <a:gd name="T8" fmla="*/ 42 w 346"/>
                <a:gd name="T9" fmla="*/ 171 h 219"/>
                <a:gd name="T10" fmla="*/ 346 w 346"/>
                <a:gd name="T11" fmla="*/ 219 h 219"/>
              </a:gdLst>
              <a:ahLst/>
              <a:cxnLst>
                <a:cxn ang="0">
                  <a:pos x="T0" y="T1"/>
                </a:cxn>
                <a:cxn ang="0">
                  <a:pos x="T2" y="T3"/>
                </a:cxn>
                <a:cxn ang="0">
                  <a:pos x="T4" y="T5"/>
                </a:cxn>
                <a:cxn ang="0">
                  <a:pos x="T6" y="T7"/>
                </a:cxn>
                <a:cxn ang="0">
                  <a:pos x="T8" y="T9"/>
                </a:cxn>
                <a:cxn ang="0">
                  <a:pos x="T10" y="T11"/>
                </a:cxn>
              </a:cxnLst>
              <a:rect l="0" t="0" r="r" b="b"/>
              <a:pathLst>
                <a:path w="346" h="219">
                  <a:moveTo>
                    <a:pt x="346" y="219"/>
                  </a:moveTo>
                  <a:cubicBezTo>
                    <a:pt x="286" y="153"/>
                    <a:pt x="235" y="79"/>
                    <a:pt x="195" y="0"/>
                  </a:cubicBezTo>
                  <a:cubicBezTo>
                    <a:pt x="142" y="6"/>
                    <a:pt x="89" y="8"/>
                    <a:pt x="36" y="3"/>
                  </a:cubicBezTo>
                  <a:cubicBezTo>
                    <a:pt x="24" y="3"/>
                    <a:pt x="12" y="1"/>
                    <a:pt x="0" y="0"/>
                  </a:cubicBezTo>
                  <a:cubicBezTo>
                    <a:pt x="10" y="58"/>
                    <a:pt x="24" y="115"/>
                    <a:pt x="42" y="171"/>
                  </a:cubicBezTo>
                  <a:cubicBezTo>
                    <a:pt x="137" y="203"/>
                    <a:pt x="240" y="219"/>
                    <a:pt x="346" y="219"/>
                  </a:cubicBezTo>
                  <a:close/>
                </a:path>
              </a:pathLst>
            </a:custGeom>
            <a:solidFill>
              <a:srgbClr val="258884">
                <a:lumMod val="40000"/>
                <a:lumOff val="60000"/>
              </a:srgbClr>
            </a:solidFill>
            <a:ln>
              <a:no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endParaRPr>
            </a:p>
          </p:txBody>
        </p:sp>
        <p:sp>
          <p:nvSpPr>
            <p:cNvPr id="28" name="任意多边形: 形状 27"/>
            <p:cNvSpPr>
              <a:spLocks/>
            </p:cNvSpPr>
            <p:nvPr/>
          </p:nvSpPr>
          <p:spPr bwMode="auto">
            <a:xfrm>
              <a:off x="4341813" y="8031163"/>
              <a:ext cx="2257425" cy="1790700"/>
            </a:xfrm>
            <a:custGeom>
              <a:avLst/>
              <a:gdLst>
                <a:gd name="T0" fmla="*/ 250 w 601"/>
                <a:gd name="T1" fmla="*/ 366 h 477"/>
                <a:gd name="T2" fmla="*/ 416 w 601"/>
                <a:gd name="T3" fmla="*/ 477 h 477"/>
                <a:gd name="T4" fmla="*/ 550 w 601"/>
                <a:gd name="T5" fmla="*/ 312 h 477"/>
                <a:gd name="T6" fmla="*/ 601 w 601"/>
                <a:gd name="T7" fmla="*/ 206 h 477"/>
                <a:gd name="T8" fmla="*/ 375 w 601"/>
                <a:gd name="T9" fmla="*/ 63 h 477"/>
                <a:gd name="T10" fmla="*/ 0 w 601"/>
                <a:gd name="T11" fmla="*/ 0 h 477"/>
                <a:gd name="T12" fmla="*/ 250 w 601"/>
                <a:gd name="T13" fmla="*/ 366 h 477"/>
              </a:gdLst>
              <a:ahLst/>
              <a:cxnLst>
                <a:cxn ang="0">
                  <a:pos x="T0" y="T1"/>
                </a:cxn>
                <a:cxn ang="0">
                  <a:pos x="T2" y="T3"/>
                </a:cxn>
                <a:cxn ang="0">
                  <a:pos x="T4" y="T5"/>
                </a:cxn>
                <a:cxn ang="0">
                  <a:pos x="T6" y="T7"/>
                </a:cxn>
                <a:cxn ang="0">
                  <a:pos x="T8" y="T9"/>
                </a:cxn>
                <a:cxn ang="0">
                  <a:pos x="T10" y="T11"/>
                </a:cxn>
                <a:cxn ang="0">
                  <a:pos x="T12" y="T13"/>
                </a:cxn>
              </a:cxnLst>
              <a:rect l="0" t="0" r="r" b="b"/>
              <a:pathLst>
                <a:path w="601" h="477">
                  <a:moveTo>
                    <a:pt x="250" y="366"/>
                  </a:moveTo>
                  <a:cubicBezTo>
                    <a:pt x="304" y="414"/>
                    <a:pt x="359" y="451"/>
                    <a:pt x="416" y="477"/>
                  </a:cubicBezTo>
                  <a:cubicBezTo>
                    <a:pt x="465" y="433"/>
                    <a:pt x="511" y="378"/>
                    <a:pt x="550" y="312"/>
                  </a:cubicBezTo>
                  <a:cubicBezTo>
                    <a:pt x="569" y="278"/>
                    <a:pt x="586" y="243"/>
                    <a:pt x="601" y="206"/>
                  </a:cubicBezTo>
                  <a:cubicBezTo>
                    <a:pt x="520" y="170"/>
                    <a:pt x="443" y="121"/>
                    <a:pt x="375" y="63"/>
                  </a:cubicBezTo>
                  <a:cubicBezTo>
                    <a:pt x="246" y="68"/>
                    <a:pt x="118" y="48"/>
                    <a:pt x="0" y="0"/>
                  </a:cubicBezTo>
                  <a:cubicBezTo>
                    <a:pt x="58" y="142"/>
                    <a:pt x="142" y="271"/>
                    <a:pt x="250" y="366"/>
                  </a:cubicBezTo>
                  <a:close/>
                </a:path>
              </a:pathLst>
            </a:custGeom>
            <a:solidFill>
              <a:srgbClr val="258884">
                <a:lumMod val="75000"/>
              </a:srgbClr>
            </a:solidFill>
            <a:ln>
              <a:no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endParaRPr>
            </a:p>
          </p:txBody>
        </p:sp>
        <p:sp>
          <p:nvSpPr>
            <p:cNvPr id="29" name="任意多边形: 形状 28"/>
            <p:cNvSpPr>
              <a:spLocks noEditPoints="1"/>
            </p:cNvSpPr>
            <p:nvPr/>
          </p:nvSpPr>
          <p:spPr bwMode="auto">
            <a:xfrm>
              <a:off x="2570163" y="3786188"/>
              <a:ext cx="7015163" cy="7016750"/>
            </a:xfrm>
            <a:custGeom>
              <a:avLst/>
              <a:gdLst>
                <a:gd name="T0" fmla="*/ 934 w 1868"/>
                <a:gd name="T1" fmla="*/ 1868 h 1868"/>
                <a:gd name="T2" fmla="*/ 274 w 1868"/>
                <a:gd name="T3" fmla="*/ 1594 h 1868"/>
                <a:gd name="T4" fmla="*/ 0 w 1868"/>
                <a:gd name="T5" fmla="*/ 934 h 1868"/>
                <a:gd name="T6" fmla="*/ 274 w 1868"/>
                <a:gd name="T7" fmla="*/ 274 h 1868"/>
                <a:gd name="T8" fmla="*/ 934 w 1868"/>
                <a:gd name="T9" fmla="*/ 0 h 1868"/>
                <a:gd name="T10" fmla="*/ 1594 w 1868"/>
                <a:gd name="T11" fmla="*/ 274 h 1868"/>
                <a:gd name="T12" fmla="*/ 1868 w 1868"/>
                <a:gd name="T13" fmla="*/ 934 h 1868"/>
                <a:gd name="T14" fmla="*/ 1594 w 1868"/>
                <a:gd name="T15" fmla="*/ 1594 h 1868"/>
                <a:gd name="T16" fmla="*/ 934 w 1868"/>
                <a:gd name="T17" fmla="*/ 1868 h 1868"/>
                <a:gd name="T18" fmla="*/ 934 w 1868"/>
                <a:gd name="T19" fmla="*/ 8 h 1868"/>
                <a:gd name="T20" fmla="*/ 8 w 1868"/>
                <a:gd name="T21" fmla="*/ 934 h 1868"/>
                <a:gd name="T22" fmla="*/ 934 w 1868"/>
                <a:gd name="T23" fmla="*/ 1860 h 1868"/>
                <a:gd name="T24" fmla="*/ 1860 w 1868"/>
                <a:gd name="T25" fmla="*/ 934 h 1868"/>
                <a:gd name="T26" fmla="*/ 934 w 1868"/>
                <a:gd name="T27" fmla="*/ 8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8" h="1868">
                  <a:moveTo>
                    <a:pt x="934" y="1868"/>
                  </a:moveTo>
                  <a:cubicBezTo>
                    <a:pt x="685" y="1868"/>
                    <a:pt x="450" y="1771"/>
                    <a:pt x="274" y="1594"/>
                  </a:cubicBezTo>
                  <a:cubicBezTo>
                    <a:pt x="97" y="1418"/>
                    <a:pt x="0" y="1183"/>
                    <a:pt x="0" y="934"/>
                  </a:cubicBezTo>
                  <a:cubicBezTo>
                    <a:pt x="0" y="685"/>
                    <a:pt x="97" y="450"/>
                    <a:pt x="274" y="274"/>
                  </a:cubicBezTo>
                  <a:cubicBezTo>
                    <a:pt x="450" y="97"/>
                    <a:pt x="685" y="0"/>
                    <a:pt x="934" y="0"/>
                  </a:cubicBezTo>
                  <a:cubicBezTo>
                    <a:pt x="1183" y="0"/>
                    <a:pt x="1418" y="97"/>
                    <a:pt x="1594" y="274"/>
                  </a:cubicBezTo>
                  <a:cubicBezTo>
                    <a:pt x="1771" y="450"/>
                    <a:pt x="1868" y="685"/>
                    <a:pt x="1868" y="934"/>
                  </a:cubicBezTo>
                  <a:cubicBezTo>
                    <a:pt x="1868" y="1183"/>
                    <a:pt x="1771" y="1418"/>
                    <a:pt x="1594" y="1594"/>
                  </a:cubicBezTo>
                  <a:cubicBezTo>
                    <a:pt x="1418" y="1771"/>
                    <a:pt x="1183" y="1868"/>
                    <a:pt x="934" y="1868"/>
                  </a:cubicBezTo>
                  <a:close/>
                  <a:moveTo>
                    <a:pt x="934" y="8"/>
                  </a:moveTo>
                  <a:cubicBezTo>
                    <a:pt x="423" y="8"/>
                    <a:pt x="8" y="423"/>
                    <a:pt x="8" y="934"/>
                  </a:cubicBezTo>
                  <a:cubicBezTo>
                    <a:pt x="8" y="1445"/>
                    <a:pt x="423" y="1860"/>
                    <a:pt x="934" y="1860"/>
                  </a:cubicBezTo>
                  <a:cubicBezTo>
                    <a:pt x="1445" y="1860"/>
                    <a:pt x="1860" y="1445"/>
                    <a:pt x="1860" y="934"/>
                  </a:cubicBezTo>
                  <a:cubicBezTo>
                    <a:pt x="1860" y="423"/>
                    <a:pt x="1445" y="8"/>
                    <a:pt x="934" y="8"/>
                  </a:cubicBezTo>
                  <a:close/>
                </a:path>
              </a:pathLst>
            </a:custGeom>
            <a:solidFill>
              <a:srgbClr val="258884">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30" name="任意多边形: 形状 29"/>
            <p:cNvSpPr>
              <a:spLocks noEditPoints="1"/>
            </p:cNvSpPr>
            <p:nvPr/>
          </p:nvSpPr>
          <p:spPr bwMode="auto">
            <a:xfrm>
              <a:off x="2359025" y="3651250"/>
              <a:ext cx="7015163" cy="7015163"/>
            </a:xfrm>
            <a:custGeom>
              <a:avLst/>
              <a:gdLst>
                <a:gd name="T0" fmla="*/ 934 w 1868"/>
                <a:gd name="T1" fmla="*/ 1868 h 1868"/>
                <a:gd name="T2" fmla="*/ 274 w 1868"/>
                <a:gd name="T3" fmla="*/ 1594 h 1868"/>
                <a:gd name="T4" fmla="*/ 0 w 1868"/>
                <a:gd name="T5" fmla="*/ 934 h 1868"/>
                <a:gd name="T6" fmla="*/ 274 w 1868"/>
                <a:gd name="T7" fmla="*/ 274 h 1868"/>
                <a:gd name="T8" fmla="*/ 934 w 1868"/>
                <a:gd name="T9" fmla="*/ 0 h 1868"/>
                <a:gd name="T10" fmla="*/ 1594 w 1868"/>
                <a:gd name="T11" fmla="*/ 274 h 1868"/>
                <a:gd name="T12" fmla="*/ 1868 w 1868"/>
                <a:gd name="T13" fmla="*/ 934 h 1868"/>
                <a:gd name="T14" fmla="*/ 1594 w 1868"/>
                <a:gd name="T15" fmla="*/ 1594 h 1868"/>
                <a:gd name="T16" fmla="*/ 934 w 1868"/>
                <a:gd name="T17" fmla="*/ 1868 h 1868"/>
                <a:gd name="T18" fmla="*/ 934 w 1868"/>
                <a:gd name="T19" fmla="*/ 8 h 1868"/>
                <a:gd name="T20" fmla="*/ 8 w 1868"/>
                <a:gd name="T21" fmla="*/ 934 h 1868"/>
                <a:gd name="T22" fmla="*/ 934 w 1868"/>
                <a:gd name="T23" fmla="*/ 1860 h 1868"/>
                <a:gd name="T24" fmla="*/ 1860 w 1868"/>
                <a:gd name="T25" fmla="*/ 934 h 1868"/>
                <a:gd name="T26" fmla="*/ 934 w 1868"/>
                <a:gd name="T27" fmla="*/ 8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8" h="1868">
                  <a:moveTo>
                    <a:pt x="934" y="1868"/>
                  </a:moveTo>
                  <a:cubicBezTo>
                    <a:pt x="685" y="1868"/>
                    <a:pt x="450" y="1771"/>
                    <a:pt x="274" y="1594"/>
                  </a:cubicBezTo>
                  <a:cubicBezTo>
                    <a:pt x="97" y="1418"/>
                    <a:pt x="0" y="1183"/>
                    <a:pt x="0" y="934"/>
                  </a:cubicBezTo>
                  <a:cubicBezTo>
                    <a:pt x="0" y="685"/>
                    <a:pt x="97" y="450"/>
                    <a:pt x="274" y="274"/>
                  </a:cubicBezTo>
                  <a:cubicBezTo>
                    <a:pt x="450" y="97"/>
                    <a:pt x="685" y="0"/>
                    <a:pt x="934" y="0"/>
                  </a:cubicBezTo>
                  <a:cubicBezTo>
                    <a:pt x="1183" y="0"/>
                    <a:pt x="1418" y="97"/>
                    <a:pt x="1594" y="274"/>
                  </a:cubicBezTo>
                  <a:cubicBezTo>
                    <a:pt x="1771" y="450"/>
                    <a:pt x="1868" y="685"/>
                    <a:pt x="1868" y="934"/>
                  </a:cubicBezTo>
                  <a:cubicBezTo>
                    <a:pt x="1868" y="1183"/>
                    <a:pt x="1771" y="1418"/>
                    <a:pt x="1594" y="1594"/>
                  </a:cubicBezTo>
                  <a:cubicBezTo>
                    <a:pt x="1418" y="1771"/>
                    <a:pt x="1183" y="1868"/>
                    <a:pt x="934" y="1868"/>
                  </a:cubicBezTo>
                  <a:close/>
                  <a:moveTo>
                    <a:pt x="934" y="8"/>
                  </a:moveTo>
                  <a:cubicBezTo>
                    <a:pt x="423" y="8"/>
                    <a:pt x="8" y="423"/>
                    <a:pt x="8" y="934"/>
                  </a:cubicBezTo>
                  <a:cubicBezTo>
                    <a:pt x="8" y="1445"/>
                    <a:pt x="423" y="1860"/>
                    <a:pt x="934" y="1860"/>
                  </a:cubicBezTo>
                  <a:cubicBezTo>
                    <a:pt x="1445" y="1860"/>
                    <a:pt x="1860" y="1445"/>
                    <a:pt x="1860" y="934"/>
                  </a:cubicBezTo>
                  <a:cubicBezTo>
                    <a:pt x="1860" y="423"/>
                    <a:pt x="1445" y="8"/>
                    <a:pt x="934" y="8"/>
                  </a:cubicBezTo>
                  <a:close/>
                </a:path>
              </a:pathLst>
            </a:custGeom>
            <a:solidFill>
              <a:srgbClr val="54ABA7">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31" name="任意多边形: 形状 30"/>
            <p:cNvSpPr>
              <a:spLocks noEditPoints="1"/>
            </p:cNvSpPr>
            <p:nvPr/>
          </p:nvSpPr>
          <p:spPr bwMode="auto">
            <a:xfrm>
              <a:off x="2825750" y="3502025"/>
              <a:ext cx="7013575" cy="7015163"/>
            </a:xfrm>
            <a:custGeom>
              <a:avLst/>
              <a:gdLst>
                <a:gd name="T0" fmla="*/ 934 w 1868"/>
                <a:gd name="T1" fmla="*/ 1868 h 1868"/>
                <a:gd name="T2" fmla="*/ 274 w 1868"/>
                <a:gd name="T3" fmla="*/ 1594 h 1868"/>
                <a:gd name="T4" fmla="*/ 0 w 1868"/>
                <a:gd name="T5" fmla="*/ 934 h 1868"/>
                <a:gd name="T6" fmla="*/ 274 w 1868"/>
                <a:gd name="T7" fmla="*/ 274 h 1868"/>
                <a:gd name="T8" fmla="*/ 934 w 1868"/>
                <a:gd name="T9" fmla="*/ 0 h 1868"/>
                <a:gd name="T10" fmla="*/ 1594 w 1868"/>
                <a:gd name="T11" fmla="*/ 274 h 1868"/>
                <a:gd name="T12" fmla="*/ 1868 w 1868"/>
                <a:gd name="T13" fmla="*/ 934 h 1868"/>
                <a:gd name="T14" fmla="*/ 1594 w 1868"/>
                <a:gd name="T15" fmla="*/ 1594 h 1868"/>
                <a:gd name="T16" fmla="*/ 934 w 1868"/>
                <a:gd name="T17" fmla="*/ 1868 h 1868"/>
                <a:gd name="T18" fmla="*/ 934 w 1868"/>
                <a:gd name="T19" fmla="*/ 8 h 1868"/>
                <a:gd name="T20" fmla="*/ 8 w 1868"/>
                <a:gd name="T21" fmla="*/ 934 h 1868"/>
                <a:gd name="T22" fmla="*/ 934 w 1868"/>
                <a:gd name="T23" fmla="*/ 1860 h 1868"/>
                <a:gd name="T24" fmla="*/ 1860 w 1868"/>
                <a:gd name="T25" fmla="*/ 934 h 1868"/>
                <a:gd name="T26" fmla="*/ 934 w 1868"/>
                <a:gd name="T27" fmla="*/ 8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8" h="1868">
                  <a:moveTo>
                    <a:pt x="934" y="1868"/>
                  </a:moveTo>
                  <a:cubicBezTo>
                    <a:pt x="685" y="1868"/>
                    <a:pt x="450" y="1771"/>
                    <a:pt x="274" y="1594"/>
                  </a:cubicBezTo>
                  <a:cubicBezTo>
                    <a:pt x="97" y="1418"/>
                    <a:pt x="0" y="1183"/>
                    <a:pt x="0" y="934"/>
                  </a:cubicBezTo>
                  <a:cubicBezTo>
                    <a:pt x="0" y="685"/>
                    <a:pt x="97" y="450"/>
                    <a:pt x="274" y="274"/>
                  </a:cubicBezTo>
                  <a:cubicBezTo>
                    <a:pt x="450" y="97"/>
                    <a:pt x="685" y="0"/>
                    <a:pt x="934" y="0"/>
                  </a:cubicBezTo>
                  <a:cubicBezTo>
                    <a:pt x="1183" y="0"/>
                    <a:pt x="1418" y="97"/>
                    <a:pt x="1594" y="274"/>
                  </a:cubicBezTo>
                  <a:cubicBezTo>
                    <a:pt x="1771" y="450"/>
                    <a:pt x="1868" y="685"/>
                    <a:pt x="1868" y="934"/>
                  </a:cubicBezTo>
                  <a:cubicBezTo>
                    <a:pt x="1868" y="1183"/>
                    <a:pt x="1771" y="1418"/>
                    <a:pt x="1594" y="1594"/>
                  </a:cubicBezTo>
                  <a:cubicBezTo>
                    <a:pt x="1418" y="1771"/>
                    <a:pt x="1183" y="1868"/>
                    <a:pt x="934" y="1868"/>
                  </a:cubicBezTo>
                  <a:close/>
                  <a:moveTo>
                    <a:pt x="934" y="8"/>
                  </a:moveTo>
                  <a:cubicBezTo>
                    <a:pt x="423" y="8"/>
                    <a:pt x="8" y="423"/>
                    <a:pt x="8" y="934"/>
                  </a:cubicBezTo>
                  <a:cubicBezTo>
                    <a:pt x="8" y="1445"/>
                    <a:pt x="423" y="1860"/>
                    <a:pt x="934" y="1860"/>
                  </a:cubicBezTo>
                  <a:cubicBezTo>
                    <a:pt x="1445" y="1860"/>
                    <a:pt x="1860" y="1445"/>
                    <a:pt x="1860" y="934"/>
                  </a:cubicBezTo>
                  <a:cubicBezTo>
                    <a:pt x="1860" y="423"/>
                    <a:pt x="1445" y="8"/>
                    <a:pt x="934" y="8"/>
                  </a:cubicBezTo>
                  <a:close/>
                </a:path>
              </a:pathLst>
            </a:custGeom>
            <a:solidFill>
              <a:srgbClr val="E8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sp>
        <p:nvSpPr>
          <p:cNvPr id="2" name="标题 1"/>
          <p:cNvSpPr>
            <a:spLocks noGrp="1"/>
          </p:cNvSpPr>
          <p:nvPr>
            <p:ph type="title" hasCustomPrompt="1"/>
          </p:nvPr>
        </p:nvSpPr>
        <p:spPr>
          <a:xfrm>
            <a:off x="2734028" y="1663039"/>
            <a:ext cx="6711244" cy="2689548"/>
          </a:xfrm>
        </p:spPr>
        <p:txBody>
          <a:bodyPr anchor="ctr">
            <a:normAutofit/>
          </a:bodyPr>
          <a:lstStyle>
            <a:lvl1pPr algn="ctr">
              <a:defRPr sz="6000"/>
            </a:lvl1pPr>
          </a:lstStyle>
          <a:p>
            <a:pPr lvl="0"/>
            <a:r>
              <a:rPr lang="en-US"/>
              <a:t>Click to add title</a:t>
            </a:r>
          </a:p>
        </p:txBody>
      </p:sp>
      <p:sp>
        <p:nvSpPr>
          <p:cNvPr id="4" name="文本占位符 3"/>
          <p:cNvSpPr>
            <a:spLocks noGrp="1"/>
          </p:cNvSpPr>
          <p:nvPr>
            <p:ph type="body" sz="quarter" idx="13" hasCustomPrompt="1"/>
          </p:nvPr>
        </p:nvSpPr>
        <p:spPr>
          <a:xfrm>
            <a:off x="3830706" y="4352587"/>
            <a:ext cx="4517887" cy="274320"/>
          </a:xfrm>
        </p:spPr>
        <p:txBody>
          <a:bodyPr anchor="ctr">
            <a:normAutofit/>
          </a:bodyPr>
          <a:lstStyle>
            <a:lvl1pPr marL="0" indent="0" algn="ctr">
              <a:lnSpc>
                <a:spcPct val="100000"/>
              </a:lnSpc>
              <a:spcBef>
                <a:spcPts val="0"/>
              </a:spcBef>
              <a:buNone/>
              <a:defRPr lang="en-US" sz="1200" dirty="0">
                <a:solidFill>
                  <a:schemeClr val="tx1"/>
                </a:solidFill>
              </a:defRPr>
            </a:lvl1pPr>
          </a:lstStyle>
          <a:p>
            <a:pPr lvl="0"/>
            <a:r>
              <a:rPr lang="en-US"/>
              <a:t>Presenter name</a:t>
            </a:r>
          </a:p>
        </p:txBody>
      </p:sp>
      <p:sp>
        <p:nvSpPr>
          <p:cNvPr id="5" name="文本占位符 4"/>
          <p:cNvSpPr>
            <a:spLocks noGrp="1"/>
          </p:cNvSpPr>
          <p:nvPr>
            <p:ph type="body" sz="quarter" idx="14" hasCustomPrompt="1"/>
          </p:nvPr>
        </p:nvSpPr>
        <p:spPr>
          <a:xfrm>
            <a:off x="3830706" y="4626907"/>
            <a:ext cx="4517887" cy="274320"/>
          </a:xfrm>
        </p:spPr>
        <p:txBody>
          <a:bodyPr anchor="ctr">
            <a:normAutofit/>
          </a:bodyPr>
          <a:lstStyle>
            <a:lvl1pPr marL="0" indent="0" algn="ctr">
              <a:lnSpc>
                <a:spcPct val="100000"/>
              </a:lnSpc>
              <a:spcBef>
                <a:spcPts val="0"/>
              </a:spcBef>
              <a:buNone/>
              <a:defRPr lang="en-US" sz="1200" dirty="0">
                <a:solidFill>
                  <a:schemeClr val="tx1"/>
                </a:solidFill>
              </a:defRPr>
            </a:lvl1pPr>
          </a:lstStyle>
          <a:p>
            <a:pPr lvl="0"/>
            <a:r>
              <a:rPr lang="en-US"/>
              <a:t>www.officeplus.cn</a:t>
            </a:r>
          </a:p>
        </p:txBody>
      </p:sp>
    </p:spTree>
    <p:extLst>
      <p:ext uri="{BB962C8B-B14F-4D97-AF65-F5344CB8AC3E}">
        <p14:creationId xmlns:p14="http://schemas.microsoft.com/office/powerpoint/2010/main" val="1231660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2023/11/5</a:t>
            </a:fld>
            <a:endParaRPr lang="zh-CN" altLang="en-US"/>
          </a:p>
        </p:txBody>
      </p:sp>
      <p:sp>
        <p:nvSpPr>
          <p:cNvPr id="9" name="页脚占位符 8"/>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OfficePLUS</a:t>
            </a:r>
            <a:endParaRPr lang="zh-CN" altLang="en-US" dirty="0"/>
          </a:p>
        </p:txBody>
      </p:sp>
      <p:sp>
        <p:nvSpPr>
          <p:cNvPr id="10" name="灯片编号占位符 9"/>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oleObject" Target="../embeddings/oleObject1.bin"/><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emf"/><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jixiangruyi/predict-employee-left"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9525" imgH="9525" progId="TCLayout.ActiveDocument.1">
                  <p:embed/>
                </p:oleObj>
              </mc:Choice>
              <mc:Fallback>
                <p:oleObj name="think-cell Slide" r:id="rId3" imgW="9525" imgH="9525" progId="TCLayout.ActiveDocument.1">
                  <p:embed/>
                  <p:pic>
                    <p:nvPicPr>
                      <p:cNvPr id="3" nam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矩形 1" hidden="1"/>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cs typeface="+mn-ea"/>
              <a:sym typeface="+mn-lt"/>
            </a:endParaRPr>
          </a:p>
        </p:txBody>
      </p:sp>
      <p:pic>
        <p:nvPicPr>
          <p:cNvPr id="17" name="图形 16">
            <a:extLst>
              <a:ext uri="{FF2B5EF4-FFF2-40B4-BE49-F238E27FC236}">
                <a16:creationId xmlns:a16="http://schemas.microsoft.com/office/drawing/2014/main" id="{E1D6CB23-CF1A-9FF9-53CE-96B2A27FC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9382" y="2306171"/>
            <a:ext cx="1905000" cy="1905000"/>
          </a:xfrm>
          <a:prstGeom prst="rect">
            <a:avLst/>
          </a:prstGeom>
        </p:spPr>
      </p:pic>
      <p:pic>
        <p:nvPicPr>
          <p:cNvPr id="20" name="图形 19">
            <a:extLst>
              <a:ext uri="{FF2B5EF4-FFF2-40B4-BE49-F238E27FC236}">
                <a16:creationId xmlns:a16="http://schemas.microsoft.com/office/drawing/2014/main" id="{7B8F3642-909A-5D19-6B09-3D0DD60B006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83764"/>
            <a:ext cx="3200400" cy="1293446"/>
          </a:xfrm>
          <a:prstGeom prst="rect">
            <a:avLst/>
          </a:prstGeom>
        </p:spPr>
      </p:pic>
      <p:pic>
        <p:nvPicPr>
          <p:cNvPr id="21" name="图形 20">
            <a:extLst>
              <a:ext uri="{FF2B5EF4-FFF2-40B4-BE49-F238E27FC236}">
                <a16:creationId xmlns:a16="http://schemas.microsoft.com/office/drawing/2014/main" id="{F8AF0B2A-69A6-E04B-AB10-2C834566F5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71528" y="6257365"/>
            <a:ext cx="2500653" cy="502024"/>
          </a:xfrm>
          <a:prstGeom prst="rect">
            <a:avLst/>
          </a:prstGeom>
        </p:spPr>
      </p:pic>
      <p:pic>
        <p:nvPicPr>
          <p:cNvPr id="23" name="图形 22">
            <a:extLst>
              <a:ext uri="{FF2B5EF4-FFF2-40B4-BE49-F238E27FC236}">
                <a16:creationId xmlns:a16="http://schemas.microsoft.com/office/drawing/2014/main" id="{8F45C4A9-A7B9-3FFE-5725-C1F9BC9019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0" y="1209682"/>
            <a:ext cx="1875025" cy="1015356"/>
          </a:xfrm>
          <a:prstGeom prst="rect">
            <a:avLst/>
          </a:prstGeom>
        </p:spPr>
      </p:pic>
      <p:sp>
        <p:nvSpPr>
          <p:cNvPr id="24" name="矩形 23">
            <a:extLst>
              <a:ext uri="{FF2B5EF4-FFF2-40B4-BE49-F238E27FC236}">
                <a16:creationId xmlns:a16="http://schemas.microsoft.com/office/drawing/2014/main" id="{E8886DE0-EC3D-5E83-0B8C-0853B3D4502B}"/>
              </a:ext>
            </a:extLst>
          </p:cNvPr>
          <p:cNvSpPr/>
          <p:nvPr/>
        </p:nvSpPr>
        <p:spPr>
          <a:xfrm>
            <a:off x="227030" y="3836482"/>
            <a:ext cx="8026556" cy="2185214"/>
          </a:xfrm>
          <a:prstGeom prst="rect">
            <a:avLst/>
          </a:prstGeom>
          <a:noFill/>
        </p:spPr>
        <p:txBody>
          <a:bodyPr wrap="none" lIns="91440" tIns="45720" rIns="91440" bIns="45720">
            <a:spAutoFit/>
          </a:bodyPr>
          <a:lstStyle/>
          <a:p>
            <a:pPr algn="ctr"/>
            <a:r>
              <a:rPr lang="zh-CN" alt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数据科学技术大作业</a:t>
            </a:r>
            <a:endParaRPr lang="en-US" altLang="zh-CN"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员工离职原因的预测</a:t>
            </a:r>
            <a:endPar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r>
              <a:rPr lang="en-US" altLang="zh-CN" sz="2400" b="1" spc="50" dirty="0">
                <a:ln w="9525" cmpd="sng">
                  <a:solidFill>
                    <a:schemeClr val="accent1"/>
                  </a:solidFill>
                  <a:prstDash val="solid"/>
                </a:ln>
                <a:effectLst>
                  <a:glow rad="38100">
                    <a:schemeClr val="accent1">
                      <a:alpha val="40000"/>
                    </a:schemeClr>
                  </a:glow>
                </a:effectLst>
              </a:rPr>
              <a:t>221310332——</a:t>
            </a:r>
            <a:r>
              <a:rPr lang="zh-CN" altLang="en-US" sz="2400" b="1" spc="50" dirty="0">
                <a:ln w="9525" cmpd="sng">
                  <a:solidFill>
                    <a:schemeClr val="accent1"/>
                  </a:solidFill>
                  <a:prstDash val="solid"/>
                </a:ln>
                <a:effectLst>
                  <a:glow rad="38100">
                    <a:schemeClr val="accent1">
                      <a:alpha val="40000"/>
                    </a:schemeClr>
                  </a:glow>
                </a:effectLst>
              </a:rPr>
              <a:t>周立成</a:t>
            </a:r>
            <a:endParaRPr lang="zh-CN" altLang="en-US" sz="2400" b="1" cap="none" spc="50" dirty="0">
              <a:ln w="9525" cmpd="sng">
                <a:solidFill>
                  <a:schemeClr val="accent1"/>
                </a:solidFill>
                <a:prstDash val="solid"/>
              </a:ln>
              <a:effectLst>
                <a:glow rad="38100">
                  <a:schemeClr val="accent1">
                    <a:alpha val="40000"/>
                  </a:schemeClr>
                </a:glo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B1EB406-A7A4-B140-A27A-8FD9E48793B2}"/>
              </a:ext>
            </a:extLst>
          </p:cNvPr>
          <p:cNvSpPr txBox="1"/>
          <p:nvPr/>
        </p:nvSpPr>
        <p:spPr>
          <a:xfrm>
            <a:off x="71720" y="873222"/>
            <a:ext cx="8157880" cy="5449312"/>
          </a:xfrm>
          <a:prstGeom prst="rect">
            <a:avLst/>
          </a:prstGeom>
          <a:noFill/>
        </p:spPr>
        <p:txBody>
          <a:bodyPr wrap="square">
            <a:spAutoFit/>
          </a:bodyPr>
          <a:lstStyle/>
          <a:p>
            <a:pPr algn="l">
              <a:lnSpc>
                <a:spcPct val="150000"/>
              </a:lnSpc>
              <a:buFont typeface="+mj-lt"/>
              <a:buAutoNum type="arabicPeriod"/>
            </a:pPr>
            <a:r>
              <a:rPr lang="en-US" altLang="zh-CN" b="0" i="0" dirty="0">
                <a:solidFill>
                  <a:srgbClr val="008200"/>
                </a:solidFill>
                <a:effectLst/>
                <a:latin typeface="Consolas" panose="020B0609020204030204" pitchFamily="49" charset="0"/>
              </a:rPr>
              <a:t># </a:t>
            </a:r>
            <a:r>
              <a:rPr lang="zh-CN" altLang="en-US" b="0" i="0" dirty="0">
                <a:solidFill>
                  <a:srgbClr val="008200"/>
                </a:solidFill>
                <a:effectLst/>
                <a:latin typeface="Consolas" panose="020B0609020204030204" pitchFamily="49" charset="0"/>
              </a:rPr>
              <a:t>我们想统计薪水分布</a:t>
            </a:r>
            <a:r>
              <a:rPr lang="en-US"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画饼图</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df_salary = data[</a:t>
            </a:r>
            <a:r>
              <a:rPr lang="en-GB" altLang="zh-CN" b="0" i="0" dirty="0">
                <a:solidFill>
                  <a:srgbClr val="0000FF"/>
                </a:solidFill>
                <a:effectLst/>
                <a:latin typeface="Consolas" panose="020B0609020204030204" pitchFamily="49" charset="0"/>
              </a:rPr>
              <a:t>'salary'</a:t>
            </a:r>
            <a:r>
              <a:rPr lang="en-GB" altLang="zh-CN" b="0" i="0" dirty="0">
                <a:solidFill>
                  <a:srgbClr val="000000"/>
                </a:solidFill>
                <a:effectLst/>
                <a:latin typeface="Consolas" panose="020B0609020204030204" pitchFamily="49" charset="0"/>
              </a:rPr>
              <a:t>].value_counts()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1" i="0" dirty="0">
                <a:solidFill>
                  <a:srgbClr val="006699"/>
                </a:solidFill>
                <a:effectLst/>
                <a:latin typeface="Consolas" panose="020B0609020204030204" pitchFamily="49" charset="0"/>
              </a:rPr>
              <a:t>print</a:t>
            </a:r>
            <a:r>
              <a:rPr lang="en-GB" altLang="zh-CN" b="0" i="0" dirty="0">
                <a:solidFill>
                  <a:srgbClr val="000000"/>
                </a:solidFill>
                <a:effectLst/>
                <a:latin typeface="Consolas" panose="020B0609020204030204" pitchFamily="49" charset="0"/>
              </a:rPr>
              <a:t>(df_salary)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colors = [</a:t>
            </a:r>
            <a:r>
              <a:rPr lang="en-GB" altLang="zh-CN" b="0" i="0" dirty="0">
                <a:solidFill>
                  <a:srgbClr val="0000FF"/>
                </a:solidFill>
                <a:effectLst/>
                <a:latin typeface="Consolas" panose="020B0609020204030204" pitchFamily="49" charset="0"/>
              </a:rPr>
              <a:t>'#</a:t>
            </a:r>
            <a:r>
              <a:rPr lang="en-GB" altLang="zh-CN" b="0" i="0" dirty="0" err="1">
                <a:solidFill>
                  <a:srgbClr val="0000FF"/>
                </a:solidFill>
                <a:effectLst/>
                <a:latin typeface="Consolas" panose="020B0609020204030204" pitchFamily="49" charset="0"/>
              </a:rPr>
              <a:t>88bdf8'</a:t>
            </a:r>
            <a:r>
              <a:rPr lang="en-GB" altLang="zh-CN" b="0" i="0" dirty="0" err="1">
                <a:solidFill>
                  <a:srgbClr val="000000"/>
                </a:solidFill>
                <a:effectLst/>
                <a:latin typeface="Consolas" panose="020B0609020204030204" pitchFamily="49" charset="0"/>
              </a:rPr>
              <a:t>,</a:t>
            </a:r>
            <a:r>
              <a:rPr lang="en-GB" altLang="zh-CN" b="0" i="0" dirty="0" err="1">
                <a:solidFill>
                  <a:srgbClr val="0000FF"/>
                </a:solidFill>
                <a:effectLst/>
                <a:latin typeface="Consolas" panose="020B0609020204030204" pitchFamily="49" charset="0"/>
              </a:rPr>
              <a:t>'#94dcc3'</a:t>
            </a:r>
            <a:r>
              <a:rPr lang="en-GB" altLang="zh-CN" b="0" i="0" dirty="0" err="1">
                <a:solidFill>
                  <a:srgbClr val="000000"/>
                </a:solidFill>
                <a:effectLst/>
                <a:latin typeface="Consolas" panose="020B0609020204030204" pitchFamily="49" charset="0"/>
              </a:rPr>
              <a:t>,</a:t>
            </a:r>
            <a:r>
              <a:rPr lang="en-GB" altLang="zh-CN" b="0" i="0" dirty="0" err="1">
                <a:solidFill>
                  <a:srgbClr val="0000FF"/>
                </a:solidFill>
                <a:effectLst/>
                <a:latin typeface="Consolas" panose="020B0609020204030204" pitchFamily="49" charset="0"/>
              </a:rPr>
              <a:t>'#eef6ae</a:t>
            </a:r>
            <a:r>
              <a:rPr lang="en-GB" altLang="zh-CN" b="0" i="0" dirty="0">
                <a:solidFill>
                  <a:srgbClr val="0000FF"/>
                </a:solidFill>
                <a:effectLst/>
                <a:latin typeface="Consolas" panose="020B0609020204030204" pitchFamily="49" charset="0"/>
              </a:rPr>
              <a:t>'</a:t>
            </a:r>
            <a:r>
              <a:rPr lang="en-GB" altLang="zh-CN" b="0" i="0" dirty="0">
                <a:solidFill>
                  <a:srgbClr val="000000"/>
                </a:solidFill>
                <a:effectLst/>
                <a:latin typeface="Consolas" panose="020B0609020204030204" pitchFamily="49" charset="0"/>
              </a:rPr>
              <a:t>] </a:t>
            </a:r>
            <a:r>
              <a:rPr lang="en-GB" altLang="zh-CN" dirty="0">
                <a:solidFill>
                  <a:srgbClr val="008200"/>
                </a:solidFill>
                <a:latin typeface="Consolas" panose="020B0609020204030204" pitchFamily="49" charset="0"/>
              </a:rPr>
              <a:t>#</a:t>
            </a:r>
            <a:r>
              <a:rPr lang="zh-CN" altLang="en-US" dirty="0">
                <a:solidFill>
                  <a:srgbClr val="008200"/>
                </a:solidFill>
                <a:latin typeface="Consolas" panose="020B0609020204030204" pitchFamily="49" charset="0"/>
              </a:rPr>
              <a:t>设置不同扇区的颜色  </a:t>
            </a: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fig:plt.Figure = plt.figure(figsize=(10,8))</a:t>
            </a:r>
            <a:r>
              <a:rPr lang="en-US" altLang="zh-CN" dirty="0">
                <a:solidFill>
                  <a:srgbClr val="008200"/>
                </a:solidFill>
                <a:latin typeface="Consolas" panose="020B0609020204030204" pitchFamily="49" charset="0"/>
              </a:rPr>
              <a:t>#</a:t>
            </a:r>
            <a:r>
              <a:rPr lang="zh-CN" altLang="en-US" dirty="0">
                <a:solidFill>
                  <a:srgbClr val="008200"/>
                </a:solidFill>
                <a:latin typeface="Consolas" panose="020B0609020204030204" pitchFamily="49" charset="0"/>
              </a:rPr>
              <a:t>设置画布大小</a:t>
            </a:r>
            <a:r>
              <a:rPr lang="en-GB" altLang="zh-CN" dirty="0">
                <a:solidFill>
                  <a:srgbClr val="008200"/>
                </a:solidFill>
                <a:latin typeface="Consolas" panose="020B0609020204030204" pitchFamily="49" charset="0"/>
              </a:rPr>
              <a:t> </a:t>
            </a: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ax1:plt.Axes = fig.add_subplot(111)</a:t>
            </a:r>
            <a:r>
              <a:rPr lang="en-GB" altLang="zh-CN" dirty="0">
                <a:solidFill>
                  <a:srgbClr val="008200"/>
                </a:solidFill>
                <a:latin typeface="Consolas" panose="020B0609020204030204" pitchFamily="49" charset="0"/>
              </a:rPr>
              <a:t>#</a:t>
            </a:r>
            <a:r>
              <a:rPr lang="zh-CN" altLang="en-US" dirty="0">
                <a:solidFill>
                  <a:srgbClr val="008200"/>
                </a:solidFill>
                <a:latin typeface="Consolas" panose="020B0609020204030204" pitchFamily="49" charset="0"/>
              </a:rPr>
              <a:t>添加子图</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ax1.pie(x=df_salary,</a:t>
            </a:r>
            <a:r>
              <a:rPr lang="en-GB" altLang="zh-CN" dirty="0">
                <a:solidFill>
                  <a:srgbClr val="008200"/>
                </a:solidFill>
                <a:latin typeface="Consolas" panose="020B0609020204030204" pitchFamily="49" charset="0"/>
              </a:rPr>
              <a:t>#</a:t>
            </a:r>
            <a:r>
              <a:rPr lang="zh-CN" altLang="en-US" dirty="0">
                <a:solidFill>
                  <a:srgbClr val="008200"/>
                </a:solidFill>
                <a:latin typeface="Consolas" panose="020B0609020204030204" pitchFamily="49" charset="0"/>
              </a:rPr>
              <a:t>数值选择</a:t>
            </a:r>
            <a:br>
              <a:rPr lang="en-GB" altLang="zh-CN" b="0" i="0" dirty="0">
                <a:solidFill>
                  <a:srgbClr val="000000"/>
                </a:solidFill>
                <a:effectLst/>
                <a:latin typeface="Consolas" panose="020B0609020204030204" pitchFamily="49" charset="0"/>
              </a:rPr>
            </a:br>
            <a:r>
              <a:rPr lang="en-GB" altLang="zh-CN" b="0" i="0" dirty="0">
                <a:solidFill>
                  <a:srgbClr val="000000"/>
                </a:solidFill>
                <a:effectLst/>
                <a:latin typeface="Consolas" panose="020B0609020204030204" pitchFamily="49" charset="0"/>
              </a:rPr>
              <a:t>labels=df_salary.index,</a:t>
            </a:r>
            <a:r>
              <a:rPr lang="en-GB" altLang="zh-CN" dirty="0">
                <a:solidFill>
                  <a:srgbClr val="008200"/>
                </a:solidFill>
                <a:latin typeface="Consolas" panose="020B0609020204030204" pitchFamily="49" charset="0"/>
              </a:rPr>
              <a:t>#</a:t>
            </a:r>
            <a:r>
              <a:rPr lang="zh-CN" altLang="en-US" dirty="0">
                <a:solidFill>
                  <a:srgbClr val="008200"/>
                </a:solidFill>
                <a:latin typeface="Consolas" panose="020B0609020204030204" pitchFamily="49" charset="0"/>
              </a:rPr>
              <a:t>标签选择</a:t>
            </a:r>
            <a:br>
              <a:rPr lang="en-GB" altLang="zh-CN" b="0" i="0" dirty="0">
                <a:solidFill>
                  <a:srgbClr val="000000"/>
                </a:solidFill>
                <a:effectLst/>
                <a:latin typeface="Consolas" panose="020B0609020204030204" pitchFamily="49" charset="0"/>
              </a:rPr>
            </a:br>
            <a:r>
              <a:rPr lang="en-GB" altLang="zh-CN" b="0" i="0" dirty="0">
                <a:solidFill>
                  <a:srgbClr val="000000"/>
                </a:solidFill>
                <a:effectLst/>
                <a:latin typeface="Consolas" panose="020B0609020204030204" pitchFamily="49" charset="0"/>
              </a:rPr>
              <a:t>autopct=</a:t>
            </a:r>
            <a:r>
              <a:rPr lang="en-GB" altLang="zh-CN" b="0" i="0" dirty="0">
                <a:solidFill>
                  <a:srgbClr val="0000FF"/>
                </a:solidFill>
                <a:effectLst/>
                <a:latin typeface="Consolas" panose="020B0609020204030204" pitchFamily="49" charset="0"/>
              </a:rPr>
              <a:t>‘%.2f%%’</a:t>
            </a:r>
            <a:r>
              <a:rPr lang="en-GB" altLang="zh-CN" b="0" i="0" dirty="0">
                <a:solidFill>
                  <a:srgbClr val="000000"/>
                </a:solidFill>
                <a:effectLst/>
                <a:latin typeface="Consolas" panose="020B0609020204030204" pitchFamily="49" charset="0"/>
              </a:rPr>
              <a:t>, </a:t>
            </a:r>
            <a:r>
              <a:rPr lang="en-GB" altLang="zh-CN" dirty="0">
                <a:solidFill>
                  <a:srgbClr val="008200"/>
                </a:solidFill>
                <a:latin typeface="Consolas" panose="020B0609020204030204" pitchFamily="49" charset="0"/>
              </a:rPr>
              <a:t>#</a:t>
            </a:r>
            <a:r>
              <a:rPr lang="zh-CN" altLang="en-US" dirty="0">
                <a:solidFill>
                  <a:srgbClr val="008200"/>
                </a:solidFill>
                <a:latin typeface="Consolas" panose="020B0609020204030204" pitchFamily="49" charset="0"/>
              </a:rPr>
              <a:t>百分比格式调整</a:t>
            </a:r>
            <a:br>
              <a:rPr lang="en-GB" altLang="zh-CN" b="0" i="0" dirty="0">
                <a:solidFill>
                  <a:srgbClr val="000000"/>
                </a:solidFill>
                <a:effectLst/>
                <a:latin typeface="Consolas" panose="020B0609020204030204" pitchFamily="49" charset="0"/>
              </a:rPr>
            </a:br>
            <a:r>
              <a:rPr lang="en-GB" altLang="zh-CN" b="0" i="0" dirty="0">
                <a:solidFill>
                  <a:srgbClr val="000000"/>
                </a:solidFill>
                <a:effectLst/>
                <a:latin typeface="Consolas" panose="020B0609020204030204" pitchFamily="49" charset="0"/>
              </a:rPr>
              <a:t>textprops={</a:t>
            </a:r>
            <a:r>
              <a:rPr lang="en-GB" altLang="zh-CN" b="0" i="0" dirty="0">
                <a:solidFill>
                  <a:srgbClr val="0000FF"/>
                </a:solidFill>
                <a:effectLst/>
                <a:latin typeface="Consolas" panose="020B0609020204030204" pitchFamily="49" charset="0"/>
              </a:rPr>
              <a:t>‘fontsize’</a:t>
            </a:r>
            <a:r>
              <a:rPr lang="en-GB" altLang="zh-CN" b="0" i="0" dirty="0">
                <a:solidFill>
                  <a:srgbClr val="000000"/>
                </a:solidFill>
                <a:effectLst/>
                <a:latin typeface="Consolas" panose="020B0609020204030204" pitchFamily="49" charset="0"/>
              </a:rPr>
              <a:t>: 18},</a:t>
            </a:r>
            <a:r>
              <a:rPr lang="en-GB" altLang="zh-CN" dirty="0">
                <a:solidFill>
                  <a:srgbClr val="008200"/>
                </a:solidFill>
                <a:latin typeface="Consolas" panose="020B0609020204030204" pitchFamily="49" charset="0"/>
              </a:rPr>
              <a:t>#</a:t>
            </a:r>
            <a:r>
              <a:rPr lang="zh-CN" altLang="en-US" dirty="0">
                <a:solidFill>
                  <a:srgbClr val="008200"/>
                </a:solidFill>
                <a:latin typeface="Consolas" panose="020B0609020204030204" pitchFamily="49" charset="0"/>
              </a:rPr>
              <a:t>设置字体大小</a:t>
            </a:r>
            <a:br>
              <a:rPr lang="en-GB" altLang="zh-CN" b="0" i="0" dirty="0">
                <a:solidFill>
                  <a:srgbClr val="000000"/>
                </a:solidFill>
                <a:effectLst/>
                <a:latin typeface="Consolas" panose="020B0609020204030204" pitchFamily="49" charset="0"/>
              </a:rPr>
            </a:br>
            <a:r>
              <a:rPr lang="en-GB" altLang="zh-CN" b="0" i="0" dirty="0">
                <a:solidFill>
                  <a:srgbClr val="000000"/>
                </a:solidFill>
                <a:effectLst/>
                <a:latin typeface="Consolas" panose="020B0609020204030204" pitchFamily="49" charset="0"/>
              </a:rPr>
              <a:t>colors=colors,</a:t>
            </a:r>
            <a:r>
              <a:rPr lang="en-GB" altLang="zh-CN" dirty="0">
                <a:solidFill>
                  <a:srgbClr val="008200"/>
                </a:solidFill>
                <a:latin typeface="Consolas" panose="020B0609020204030204" pitchFamily="49" charset="0"/>
              </a:rPr>
              <a:t>#</a:t>
            </a:r>
            <a:r>
              <a:rPr lang="zh-CN" altLang="en-US" dirty="0">
                <a:solidFill>
                  <a:srgbClr val="008200"/>
                </a:solidFill>
                <a:latin typeface="Consolas" panose="020B0609020204030204" pitchFamily="49" charset="0"/>
              </a:rPr>
              <a:t>设置扇区颜色</a:t>
            </a:r>
            <a:br>
              <a:rPr lang="en-GB" altLang="zh-CN" b="0" i="0" dirty="0">
                <a:solidFill>
                  <a:srgbClr val="000000"/>
                </a:solidFill>
                <a:effectLst/>
                <a:latin typeface="Consolas" panose="020B0609020204030204" pitchFamily="49" charset="0"/>
              </a:rPr>
            </a:br>
            <a:r>
              <a:rPr lang="en-GB" altLang="zh-CN" b="0" i="0" dirty="0">
                <a:solidFill>
                  <a:srgbClr val="000000"/>
                </a:solidFill>
                <a:effectLst/>
                <a:latin typeface="Consolas" panose="020B0609020204030204" pitchFamily="49" charset="0"/>
              </a:rPr>
              <a:t>explode=[0,0.0,0.2])  </a:t>
            </a:r>
            <a:r>
              <a:rPr lang="en-GB" altLang="zh-CN" dirty="0">
                <a:solidFill>
                  <a:srgbClr val="008200"/>
                </a:solidFill>
                <a:latin typeface="Consolas" panose="020B0609020204030204" pitchFamily="49" charset="0"/>
              </a:rPr>
              <a:t>#</a:t>
            </a:r>
            <a:r>
              <a:rPr lang="zh-CN" altLang="en-US" dirty="0">
                <a:solidFill>
                  <a:srgbClr val="008200"/>
                </a:solidFill>
                <a:latin typeface="Consolas" panose="020B0609020204030204" pitchFamily="49" charset="0"/>
              </a:rPr>
              <a:t>设置扇区偏移</a:t>
            </a:r>
            <a:endParaRPr lang="en-GB" altLang="zh-CN" dirty="0">
              <a:solidFill>
                <a:srgbClr val="008200"/>
              </a:solidFill>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plt.savefig(</a:t>
            </a:r>
            <a:r>
              <a:rPr lang="en-GB" altLang="zh-CN" b="0" i="0" dirty="0">
                <a:solidFill>
                  <a:srgbClr val="0000FF"/>
                </a:solidFill>
                <a:effectLst/>
                <a:latin typeface="Consolas" panose="020B0609020204030204" pitchFamily="49" charset="0"/>
              </a:rPr>
              <a:t>'figure1.svg'</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p:txBody>
      </p:sp>
      <p:graphicFrame>
        <p:nvGraphicFramePr>
          <p:cNvPr id="13" name="表格 12">
            <a:extLst>
              <a:ext uri="{FF2B5EF4-FFF2-40B4-BE49-F238E27FC236}">
                <a16:creationId xmlns:a16="http://schemas.microsoft.com/office/drawing/2014/main" id="{F3424B2B-38FC-EA81-DAE7-F80C8BB7B80C}"/>
              </a:ext>
            </a:extLst>
          </p:cNvPr>
          <p:cNvGraphicFramePr>
            <a:graphicFrameLocks noGrp="1"/>
          </p:cNvGraphicFramePr>
          <p:nvPr>
            <p:extLst>
              <p:ext uri="{D42A27DB-BD31-4B8C-83A1-F6EECF244321}">
                <p14:modId xmlns:p14="http://schemas.microsoft.com/office/powerpoint/2010/main" val="1047197323"/>
              </p:ext>
            </p:extLst>
          </p:nvPr>
        </p:nvGraphicFramePr>
        <p:xfrm>
          <a:off x="8513481" y="734905"/>
          <a:ext cx="3508188" cy="1948596"/>
        </p:xfrm>
        <a:graphic>
          <a:graphicData uri="http://schemas.openxmlformats.org/drawingml/2006/table">
            <a:tbl>
              <a:tblPr firstRow="1" bandRow="1">
                <a:tableStyleId>{073A0DAA-6AF3-43AB-8588-CEC1D06C72B9}</a:tableStyleId>
              </a:tblPr>
              <a:tblGrid>
                <a:gridCol w="1754094">
                  <a:extLst>
                    <a:ext uri="{9D8B030D-6E8A-4147-A177-3AD203B41FA5}">
                      <a16:colId xmlns:a16="http://schemas.microsoft.com/office/drawing/2014/main" val="1923357847"/>
                    </a:ext>
                  </a:extLst>
                </a:gridCol>
                <a:gridCol w="1754094">
                  <a:extLst>
                    <a:ext uri="{9D8B030D-6E8A-4147-A177-3AD203B41FA5}">
                      <a16:colId xmlns:a16="http://schemas.microsoft.com/office/drawing/2014/main" val="4204794563"/>
                    </a:ext>
                  </a:extLst>
                </a:gridCol>
              </a:tblGrid>
              <a:tr h="487149">
                <a:tc>
                  <a:txBody>
                    <a:bodyPr/>
                    <a:lstStyle/>
                    <a:p>
                      <a:r>
                        <a:rPr lang="en-US" altLang="zh-CN" sz="1700" dirty="0"/>
                        <a:t>Salary </a:t>
                      </a:r>
                      <a:endParaRPr lang="zh-CN" altLang="en-US" sz="1700" dirty="0"/>
                    </a:p>
                  </a:txBody>
                  <a:tcPr marL="84276" marR="84276" marT="42138" marB="42138"/>
                </a:tc>
                <a:tc>
                  <a:txBody>
                    <a:bodyPr/>
                    <a:lstStyle/>
                    <a:p>
                      <a:r>
                        <a:rPr lang="en-US" altLang="zh-CN" sz="1700" dirty="0"/>
                        <a:t>Count</a:t>
                      </a:r>
                      <a:endParaRPr lang="zh-CN" altLang="en-US" sz="1700" dirty="0"/>
                    </a:p>
                  </a:txBody>
                  <a:tcPr marL="84276" marR="84276" marT="42138" marB="42138"/>
                </a:tc>
                <a:extLst>
                  <a:ext uri="{0D108BD9-81ED-4DB2-BD59-A6C34878D82A}">
                    <a16:rowId xmlns:a16="http://schemas.microsoft.com/office/drawing/2014/main" val="1117659803"/>
                  </a:ext>
                </a:extLst>
              </a:tr>
              <a:tr h="487149">
                <a:tc>
                  <a:txBody>
                    <a:bodyPr/>
                    <a:lstStyle/>
                    <a:p>
                      <a:r>
                        <a:rPr lang="en-GB" altLang="zh-CN" sz="1700" b="1" dirty="0"/>
                        <a:t>low</a:t>
                      </a:r>
                      <a:endParaRPr lang="zh-CN" altLang="en-US" sz="1700" b="1" dirty="0"/>
                    </a:p>
                  </a:txBody>
                  <a:tcPr marL="84276" marR="84276" marT="42138" marB="42138"/>
                </a:tc>
                <a:tc>
                  <a:txBody>
                    <a:bodyPr/>
                    <a:lstStyle/>
                    <a:p>
                      <a:r>
                        <a:rPr lang="en-GB" altLang="zh-CN" sz="1700" dirty="0"/>
                        <a:t>5740</a:t>
                      </a:r>
                      <a:endParaRPr lang="zh-CN" altLang="en-US" sz="1700" dirty="0"/>
                    </a:p>
                  </a:txBody>
                  <a:tcPr marL="84276" marR="84276" marT="42138" marB="42138"/>
                </a:tc>
                <a:extLst>
                  <a:ext uri="{0D108BD9-81ED-4DB2-BD59-A6C34878D82A}">
                    <a16:rowId xmlns:a16="http://schemas.microsoft.com/office/drawing/2014/main" val="87661614"/>
                  </a:ext>
                </a:extLst>
              </a:tr>
              <a:tr h="487149">
                <a:tc>
                  <a:txBody>
                    <a:bodyPr/>
                    <a:lstStyle/>
                    <a:p>
                      <a:r>
                        <a:rPr lang="en-GB" altLang="zh-CN" sz="1700" b="1" dirty="0"/>
                        <a:t>medium </a:t>
                      </a:r>
                      <a:endParaRPr lang="zh-CN" altLang="en-US" sz="1700" b="1" dirty="0"/>
                    </a:p>
                  </a:txBody>
                  <a:tcPr marL="84276" marR="84276" marT="42138" marB="42138"/>
                </a:tc>
                <a:tc>
                  <a:txBody>
                    <a:bodyPr/>
                    <a:lstStyle/>
                    <a:p>
                      <a:r>
                        <a:rPr lang="en-US" altLang="zh-CN" sz="1700" dirty="0"/>
                        <a:t>5261</a:t>
                      </a:r>
                      <a:endParaRPr lang="zh-CN" altLang="en-US" sz="1700" dirty="0"/>
                    </a:p>
                  </a:txBody>
                  <a:tcPr marL="84276" marR="84276" marT="42138" marB="42138"/>
                </a:tc>
                <a:extLst>
                  <a:ext uri="{0D108BD9-81ED-4DB2-BD59-A6C34878D82A}">
                    <a16:rowId xmlns:a16="http://schemas.microsoft.com/office/drawing/2014/main" val="3632782351"/>
                  </a:ext>
                </a:extLst>
              </a:tr>
              <a:tr h="487149">
                <a:tc>
                  <a:txBody>
                    <a:bodyPr/>
                    <a:lstStyle/>
                    <a:p>
                      <a:r>
                        <a:rPr lang="en-GB" altLang="zh-CN" sz="1700" b="1" dirty="0"/>
                        <a:t>high</a:t>
                      </a:r>
                      <a:endParaRPr lang="zh-CN" altLang="en-US" sz="1700" b="1" dirty="0"/>
                    </a:p>
                  </a:txBody>
                  <a:tcPr marL="84276" marR="84276" marT="42138" marB="42138"/>
                </a:tc>
                <a:tc>
                  <a:txBody>
                    <a:bodyPr/>
                    <a:lstStyle/>
                    <a:p>
                      <a:r>
                        <a:rPr lang="en-US" altLang="zh-CN" sz="1700" dirty="0"/>
                        <a:t>990</a:t>
                      </a:r>
                      <a:endParaRPr lang="zh-CN" altLang="en-US" sz="1700" dirty="0"/>
                    </a:p>
                  </a:txBody>
                  <a:tcPr marL="84276" marR="84276" marT="42138" marB="42138"/>
                </a:tc>
                <a:extLst>
                  <a:ext uri="{0D108BD9-81ED-4DB2-BD59-A6C34878D82A}">
                    <a16:rowId xmlns:a16="http://schemas.microsoft.com/office/drawing/2014/main" val="1271368344"/>
                  </a:ext>
                </a:extLst>
              </a:tr>
            </a:tbl>
          </a:graphicData>
        </a:graphic>
      </p:graphicFrame>
      <p:cxnSp>
        <p:nvCxnSpPr>
          <p:cNvPr id="19" name="直接箭头连接符 18">
            <a:extLst>
              <a:ext uri="{FF2B5EF4-FFF2-40B4-BE49-F238E27FC236}">
                <a16:creationId xmlns:a16="http://schemas.microsoft.com/office/drawing/2014/main" id="{22861A1D-A47A-2BCD-11E6-ABFCD7B5DE90}"/>
              </a:ext>
            </a:extLst>
          </p:cNvPr>
          <p:cNvCxnSpPr/>
          <p:nvPr/>
        </p:nvCxnSpPr>
        <p:spPr>
          <a:xfrm>
            <a:off x="5916705" y="1586753"/>
            <a:ext cx="2528048"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A747A98-BB6D-29A3-E1F9-232EC4432C66}"/>
              </a:ext>
            </a:extLst>
          </p:cNvPr>
          <p:cNvSpPr txBox="1"/>
          <p:nvPr/>
        </p:nvSpPr>
        <p:spPr>
          <a:xfrm>
            <a:off x="71720" y="288447"/>
            <a:ext cx="2656496" cy="584775"/>
          </a:xfrm>
          <a:prstGeom prst="rect">
            <a:avLst/>
          </a:prstGeom>
          <a:noFill/>
        </p:spPr>
        <p:txBody>
          <a:bodyPr wrap="none" rtlCol="0">
            <a:spAutoFit/>
          </a:bodyPr>
          <a:lstStyle/>
          <a:p>
            <a:r>
              <a:rPr lang="zh-CN" altLang="en-US" sz="3200" b="1" dirty="0"/>
              <a:t>观察薪水分布</a:t>
            </a:r>
          </a:p>
        </p:txBody>
      </p:sp>
      <p:pic>
        <p:nvPicPr>
          <p:cNvPr id="23" name="图形 22">
            <a:extLst>
              <a:ext uri="{FF2B5EF4-FFF2-40B4-BE49-F238E27FC236}">
                <a16:creationId xmlns:a16="http://schemas.microsoft.com/office/drawing/2014/main" id="{62584595-5E3E-33DE-5D15-57D109E8EA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3120525"/>
            <a:ext cx="4004882" cy="3737475"/>
          </a:xfrm>
          <a:prstGeom prst="rect">
            <a:avLst/>
          </a:prstGeom>
        </p:spPr>
      </p:pic>
      <p:sp>
        <p:nvSpPr>
          <p:cNvPr id="24" name="文本框 23">
            <a:extLst>
              <a:ext uri="{FF2B5EF4-FFF2-40B4-BE49-F238E27FC236}">
                <a16:creationId xmlns:a16="http://schemas.microsoft.com/office/drawing/2014/main" id="{73313D62-AAB6-4073-A17D-D77BF6ABF673}"/>
              </a:ext>
            </a:extLst>
          </p:cNvPr>
          <p:cNvSpPr txBox="1"/>
          <p:nvPr/>
        </p:nvSpPr>
        <p:spPr>
          <a:xfrm>
            <a:off x="10267575" y="4174500"/>
            <a:ext cx="1801906" cy="1438471"/>
          </a:xfrm>
          <a:prstGeom prst="rect">
            <a:avLst/>
          </a:prstGeom>
          <a:noFill/>
        </p:spPr>
        <p:txBody>
          <a:bodyPr wrap="square" rtlCol="0">
            <a:spAutoFit/>
          </a:bodyPr>
          <a:lstStyle/>
          <a:p>
            <a:pPr>
              <a:lnSpc>
                <a:spcPct val="150000"/>
              </a:lnSpc>
            </a:pPr>
            <a:r>
              <a:rPr lang="zh-CN" altLang="en-US" sz="2000" b="1" dirty="0"/>
              <a:t>观察到薪水的分布是符合实际意义的</a:t>
            </a:r>
          </a:p>
        </p:txBody>
      </p:sp>
    </p:spTree>
    <p:extLst>
      <p:ext uri="{BB962C8B-B14F-4D97-AF65-F5344CB8AC3E}">
        <p14:creationId xmlns:p14="http://schemas.microsoft.com/office/powerpoint/2010/main" val="215954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868ED7B-29F9-C6A4-7B49-D1E628F3C2FE}"/>
              </a:ext>
            </a:extLst>
          </p:cNvPr>
          <p:cNvSpPr txBox="1"/>
          <p:nvPr/>
        </p:nvSpPr>
        <p:spPr>
          <a:xfrm>
            <a:off x="4445022" y="75416"/>
            <a:ext cx="3480440" cy="584775"/>
          </a:xfrm>
          <a:prstGeom prst="rect">
            <a:avLst/>
          </a:prstGeom>
          <a:noFill/>
        </p:spPr>
        <p:txBody>
          <a:bodyPr wrap="none" rtlCol="0">
            <a:spAutoFit/>
          </a:bodyPr>
          <a:lstStyle/>
          <a:p>
            <a:r>
              <a:rPr lang="zh-CN" altLang="en-US" sz="3200" b="1" dirty="0"/>
              <a:t>观察其余指标分布</a:t>
            </a:r>
          </a:p>
        </p:txBody>
      </p:sp>
      <p:sp>
        <p:nvSpPr>
          <p:cNvPr id="3" name="文本框 2">
            <a:extLst>
              <a:ext uri="{FF2B5EF4-FFF2-40B4-BE49-F238E27FC236}">
                <a16:creationId xmlns:a16="http://schemas.microsoft.com/office/drawing/2014/main" id="{867A1286-185F-36D7-1BB4-9A50EB480A53}"/>
              </a:ext>
            </a:extLst>
          </p:cNvPr>
          <p:cNvSpPr txBox="1"/>
          <p:nvPr/>
        </p:nvSpPr>
        <p:spPr>
          <a:xfrm>
            <a:off x="141964" y="973648"/>
            <a:ext cx="1832553" cy="584775"/>
          </a:xfrm>
          <a:prstGeom prst="rect">
            <a:avLst/>
          </a:prstGeom>
          <a:noFill/>
        </p:spPr>
        <p:txBody>
          <a:bodyPr wrap="none" rtlCol="0">
            <a:spAutoFit/>
          </a:bodyPr>
          <a:lstStyle/>
          <a:p>
            <a:r>
              <a:rPr lang="zh-CN" altLang="en-US" sz="3200" b="1" dirty="0"/>
              <a:t>前期观察</a:t>
            </a:r>
          </a:p>
        </p:txBody>
      </p:sp>
      <p:sp>
        <p:nvSpPr>
          <p:cNvPr id="7" name="文本框 6">
            <a:extLst>
              <a:ext uri="{FF2B5EF4-FFF2-40B4-BE49-F238E27FC236}">
                <a16:creationId xmlns:a16="http://schemas.microsoft.com/office/drawing/2014/main" id="{8E9B74D7-2FB7-6B6D-A80B-212E847C7996}"/>
              </a:ext>
            </a:extLst>
          </p:cNvPr>
          <p:cNvSpPr txBox="1"/>
          <p:nvPr/>
        </p:nvSpPr>
        <p:spPr>
          <a:xfrm>
            <a:off x="231611" y="1871880"/>
            <a:ext cx="4806554" cy="4618316"/>
          </a:xfrm>
          <a:prstGeom prst="rect">
            <a:avLst/>
          </a:prstGeom>
          <a:noFill/>
        </p:spPr>
        <p:txBody>
          <a:bodyPr wrap="square">
            <a:spAutoFit/>
          </a:bodyPr>
          <a:lstStyle/>
          <a:p>
            <a:pPr algn="l">
              <a:lnSpc>
                <a:spcPct val="150000"/>
              </a:lnSpc>
              <a:buFont typeface="+mj-lt"/>
              <a:buAutoNum type="arabicPeriod"/>
            </a:pPr>
            <a:r>
              <a:rPr lang="en-US" altLang="zh-CN" b="0" i="0" dirty="0">
                <a:solidFill>
                  <a:srgbClr val="008200"/>
                </a:solidFill>
                <a:effectLst/>
                <a:latin typeface="Consolas" panose="020B0609020204030204" pitchFamily="49" charset="0"/>
              </a:rPr>
              <a:t># </a:t>
            </a:r>
            <a:r>
              <a:rPr lang="zh-CN" altLang="en-US" b="0" i="0" dirty="0">
                <a:solidFill>
                  <a:srgbClr val="008200"/>
                </a:solidFill>
                <a:effectLst/>
                <a:latin typeface="Consolas" panose="020B0609020204030204" pitchFamily="49" charset="0"/>
              </a:rPr>
              <a:t>绘制箱型图</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data_box_filitered = [</a:t>
            </a:r>
            <a:r>
              <a:rPr lang="en-GB" altLang="zh-CN" b="0" i="0" dirty="0">
                <a:solidFill>
                  <a:srgbClr val="0000FF"/>
                </a:solidFill>
                <a:effectLst/>
                <a:latin typeface="Consolas" panose="020B0609020204030204" pitchFamily="49" charset="0"/>
              </a:rPr>
              <a:t>‘satisfaction_level’</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‘last_evaluation’</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‘number_project’</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‘average_montly_hours’</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‘time_spend_company’</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‘Work_accident’</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‘promotion_last_5years’</a:t>
            </a:r>
            <a:r>
              <a:rPr lang="en-GB" altLang="zh-CN" b="0" i="0" dirty="0">
                <a:solidFill>
                  <a:srgbClr val="000000"/>
                </a:solidFill>
                <a:effectLst/>
                <a:latin typeface="Consolas" panose="020B0609020204030204" pitchFamily="49" charset="0"/>
              </a:rPr>
              <a:t>] </a:t>
            </a:r>
            <a:r>
              <a:rPr lang="en-GB"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挑出想要画箱型图的数据</a:t>
            </a:r>
            <a:r>
              <a:rPr lang="en-US" altLang="zh-CN" dirty="0">
                <a:solidFill>
                  <a:srgbClr val="008200"/>
                </a:solidFill>
                <a:latin typeface="Consolas" panose="020B0609020204030204" pitchFamily="49" charset="0"/>
              </a:rPr>
              <a:t>,</a:t>
            </a:r>
            <a:r>
              <a:rPr lang="zh-CN" altLang="en-US" dirty="0">
                <a:solidFill>
                  <a:srgbClr val="008200"/>
                </a:solidFill>
                <a:latin typeface="Consolas" panose="020B0609020204030204" pitchFamily="49" charset="0"/>
              </a:rPr>
              <a:t>去掉所有非数值型数据</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1" i="0" dirty="0">
                <a:solidFill>
                  <a:srgbClr val="006699"/>
                </a:solidFill>
                <a:effectLst/>
                <a:latin typeface="Consolas" panose="020B0609020204030204" pitchFamily="49" charset="0"/>
              </a:rPr>
              <a:t>print</a:t>
            </a:r>
            <a:r>
              <a:rPr lang="en-GB" altLang="zh-CN" b="0" i="0" dirty="0">
                <a:solidFill>
                  <a:srgbClr val="000000"/>
                </a:solidFill>
                <a:effectLst/>
                <a:latin typeface="Consolas" panose="020B0609020204030204" pitchFamily="49" charset="0"/>
              </a:rPr>
              <a:t>(len(data_box_filitered))</a:t>
            </a:r>
            <a:r>
              <a:rPr lang="en-GB"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一共</a:t>
            </a:r>
            <a:r>
              <a:rPr lang="en-US" altLang="zh-CN" b="0" i="0" dirty="0">
                <a:solidFill>
                  <a:srgbClr val="008200"/>
                </a:solidFill>
                <a:effectLst/>
                <a:latin typeface="Consolas" panose="020B0609020204030204" pitchFamily="49" charset="0"/>
              </a:rPr>
              <a:t>7</a:t>
            </a:r>
            <a:r>
              <a:rPr lang="zh-CN" altLang="en-US" b="0" i="0" dirty="0">
                <a:solidFill>
                  <a:srgbClr val="008200"/>
                </a:solidFill>
                <a:effectLst/>
                <a:latin typeface="Consolas" panose="020B0609020204030204" pitchFamily="49" charset="0"/>
              </a:rPr>
              <a:t>个</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df2 = data[data_box_filitered]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1" i="0" dirty="0">
                <a:solidFill>
                  <a:srgbClr val="006699"/>
                </a:solidFill>
                <a:effectLst/>
                <a:latin typeface="Consolas" panose="020B0609020204030204" pitchFamily="49" charset="0"/>
              </a:rPr>
              <a:t>print</a:t>
            </a:r>
            <a:r>
              <a:rPr lang="en-GB" altLang="zh-CN" b="0" i="0" dirty="0">
                <a:solidFill>
                  <a:srgbClr val="000000"/>
                </a:solidFill>
                <a:effectLst/>
                <a:latin typeface="Consolas" panose="020B0609020204030204" pitchFamily="49" charset="0"/>
              </a:rPr>
              <a:t>(df2.head())  </a:t>
            </a:r>
            <a:endParaRPr lang="en-GB" altLang="zh-CN" b="0" i="0" dirty="0">
              <a:solidFill>
                <a:srgbClr val="5C5C5C"/>
              </a:solidFill>
              <a:effectLst/>
              <a:latin typeface="Consolas" panose="020B0609020204030204" pitchFamily="49" charset="0"/>
            </a:endParaRPr>
          </a:p>
        </p:txBody>
      </p:sp>
      <p:graphicFrame>
        <p:nvGraphicFramePr>
          <p:cNvPr id="14" name="表格 13">
            <a:extLst>
              <a:ext uri="{FF2B5EF4-FFF2-40B4-BE49-F238E27FC236}">
                <a16:creationId xmlns:a16="http://schemas.microsoft.com/office/drawing/2014/main" id="{EB518CA9-F012-7007-D19E-DC75843072DF}"/>
              </a:ext>
            </a:extLst>
          </p:cNvPr>
          <p:cNvGraphicFramePr>
            <a:graphicFrameLocks noGrp="1"/>
          </p:cNvGraphicFramePr>
          <p:nvPr>
            <p:extLst>
              <p:ext uri="{D42A27DB-BD31-4B8C-83A1-F6EECF244321}">
                <p14:modId xmlns:p14="http://schemas.microsoft.com/office/powerpoint/2010/main" val="1016717337"/>
              </p:ext>
            </p:extLst>
          </p:nvPr>
        </p:nvGraphicFramePr>
        <p:xfrm>
          <a:off x="5290649" y="1734186"/>
          <a:ext cx="6669740" cy="4662517"/>
        </p:xfrm>
        <a:graphic>
          <a:graphicData uri="http://schemas.openxmlformats.org/drawingml/2006/table">
            <a:tbl>
              <a:tblPr firstRow="1">
                <a:tableStyleId>{073A0DAA-6AF3-43AB-8588-CEC1D06C72B9}</a:tableStyleId>
              </a:tblPr>
              <a:tblGrid>
                <a:gridCol w="626057">
                  <a:extLst>
                    <a:ext uri="{9D8B030D-6E8A-4147-A177-3AD203B41FA5}">
                      <a16:colId xmlns:a16="http://schemas.microsoft.com/office/drawing/2014/main" val="2741325919"/>
                    </a:ext>
                  </a:extLst>
                </a:gridCol>
                <a:gridCol w="1775012">
                  <a:extLst>
                    <a:ext uri="{9D8B030D-6E8A-4147-A177-3AD203B41FA5}">
                      <a16:colId xmlns:a16="http://schemas.microsoft.com/office/drawing/2014/main" val="2804928178"/>
                    </a:ext>
                  </a:extLst>
                </a:gridCol>
                <a:gridCol w="1524000">
                  <a:extLst>
                    <a:ext uri="{9D8B030D-6E8A-4147-A177-3AD203B41FA5}">
                      <a16:colId xmlns:a16="http://schemas.microsoft.com/office/drawing/2014/main" val="1182093613"/>
                    </a:ext>
                  </a:extLst>
                </a:gridCol>
                <a:gridCol w="1622611">
                  <a:extLst>
                    <a:ext uri="{9D8B030D-6E8A-4147-A177-3AD203B41FA5}">
                      <a16:colId xmlns:a16="http://schemas.microsoft.com/office/drawing/2014/main" val="150747715"/>
                    </a:ext>
                  </a:extLst>
                </a:gridCol>
                <a:gridCol w="1122060">
                  <a:extLst>
                    <a:ext uri="{9D8B030D-6E8A-4147-A177-3AD203B41FA5}">
                      <a16:colId xmlns:a16="http://schemas.microsoft.com/office/drawing/2014/main" val="756631536"/>
                    </a:ext>
                  </a:extLst>
                </a:gridCol>
              </a:tblGrid>
              <a:tr h="623391">
                <a:tc>
                  <a:txBody>
                    <a:bodyPr/>
                    <a:lstStyle/>
                    <a:p>
                      <a:pPr algn="l"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GB" sz="1600" u="none" strike="noStrike" dirty="0">
                          <a:effectLst/>
                        </a:rPr>
                        <a:t>satisfaction_ level</a:t>
                      </a:r>
                      <a:endParaRPr lang="en-GB"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GB" sz="1600" u="none" strike="noStrike" dirty="0">
                          <a:effectLst/>
                        </a:rPr>
                        <a:t>last_evaluation</a:t>
                      </a:r>
                      <a:endParaRPr lang="en-GB"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GB" sz="1600" u="none" strike="noStrike" dirty="0">
                          <a:effectLst/>
                        </a:rPr>
                        <a:t>number_project</a:t>
                      </a:r>
                      <a:endParaRPr lang="en-GB"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GB" sz="1600" u="none" strike="noStrike" dirty="0">
                          <a:effectLst/>
                        </a:rPr>
                        <a:t>average_  montly_  hours</a:t>
                      </a:r>
                      <a:endParaRPr lang="en-GB"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327551198"/>
                  </a:ext>
                </a:extLst>
              </a:tr>
              <a:tr h="329390">
                <a:tc>
                  <a:txBody>
                    <a:bodyPr/>
                    <a:lstStyle/>
                    <a:p>
                      <a:pPr algn="l" fontAlgn="ctr"/>
                      <a:r>
                        <a:rPr lang="en-US" altLang="zh-CN" sz="1600" b="1" u="none" strike="noStrike" dirty="0">
                          <a:effectLst/>
                        </a:rPr>
                        <a:t>0</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0.38</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0.53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157</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86637844"/>
                  </a:ext>
                </a:extLst>
              </a:tr>
              <a:tr h="329390">
                <a:tc>
                  <a:txBody>
                    <a:bodyPr/>
                    <a:lstStyle/>
                    <a:p>
                      <a:pPr algn="l" fontAlgn="ctr"/>
                      <a:r>
                        <a:rPr lang="en-US" altLang="zh-CN" sz="1600" b="1" u="none" strike="noStrike" dirty="0">
                          <a:effectLst/>
                        </a:rPr>
                        <a:t>1</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0.86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262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12466059"/>
                  </a:ext>
                </a:extLst>
              </a:tr>
              <a:tr h="329390">
                <a:tc>
                  <a:txBody>
                    <a:bodyPr/>
                    <a:lstStyle/>
                    <a:p>
                      <a:pPr algn="l" fontAlgn="ctr"/>
                      <a:r>
                        <a:rPr lang="en-US" altLang="zh-CN" sz="1600" b="1" u="none" strike="noStrike" dirty="0">
                          <a:effectLst/>
                        </a:rPr>
                        <a:t>2</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0.11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0.88</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7</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272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422730012"/>
                  </a:ext>
                </a:extLst>
              </a:tr>
              <a:tr h="329390">
                <a:tc>
                  <a:txBody>
                    <a:bodyPr/>
                    <a:lstStyle/>
                    <a:p>
                      <a:pPr algn="l" fontAlgn="ctr"/>
                      <a:r>
                        <a:rPr lang="en-US" altLang="zh-CN" sz="1600" b="1" u="none" strike="noStrike" dirty="0">
                          <a:effectLst/>
                        </a:rPr>
                        <a:t>3</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0.72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0.87</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223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4121662823"/>
                  </a:ext>
                </a:extLst>
              </a:tr>
              <a:tr h="329390">
                <a:tc>
                  <a:txBody>
                    <a:bodyPr/>
                    <a:lstStyle/>
                    <a:p>
                      <a:pPr algn="l" fontAlgn="ctr"/>
                      <a:r>
                        <a:rPr lang="en-US" altLang="zh-CN" sz="1600" b="1" u="none" strike="noStrike" dirty="0">
                          <a:effectLst/>
                        </a:rPr>
                        <a:t>4</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0.37</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0.52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159</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360851499"/>
                  </a:ext>
                </a:extLst>
              </a:tr>
              <a:tr h="627572">
                <a:tc>
                  <a:txBody>
                    <a:bodyPr/>
                    <a:lstStyle/>
                    <a:p>
                      <a:pPr algn="l" fontAlgn="ctr"/>
                      <a:endParaRPr lang="en-US" altLang="zh-CN" sz="1600" b="0"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tx1"/>
                    </a:solidFill>
                  </a:tcPr>
                </a:tc>
                <a:tc>
                  <a:txBody>
                    <a:bodyPr/>
                    <a:lstStyle/>
                    <a:p>
                      <a:pPr algn="l" fontAlgn="ctr"/>
                      <a:r>
                        <a:rPr lang="en-GB" sz="1600" u="none" strike="noStrike" dirty="0">
                          <a:solidFill>
                            <a:schemeClr val="bg1"/>
                          </a:solidFill>
                          <a:effectLst/>
                        </a:rPr>
                        <a:t>time_spend_  company</a:t>
                      </a:r>
                      <a:endParaRPr lang="en-GB" sz="1600" b="0"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tx1"/>
                    </a:solidFill>
                  </a:tcPr>
                </a:tc>
                <a:tc>
                  <a:txBody>
                    <a:bodyPr/>
                    <a:lstStyle/>
                    <a:p>
                      <a:pPr algn="l" fontAlgn="ctr"/>
                      <a:r>
                        <a:rPr lang="en-GB" sz="1600" u="none" strike="noStrike" dirty="0">
                          <a:solidFill>
                            <a:schemeClr val="bg1"/>
                          </a:solidFill>
                          <a:effectLst/>
                        </a:rPr>
                        <a:t>Work_accident</a:t>
                      </a:r>
                      <a:endParaRPr lang="en-GB" sz="1600" b="0"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tx1"/>
                    </a:solidFill>
                  </a:tcPr>
                </a:tc>
                <a:tc>
                  <a:txBody>
                    <a:bodyPr/>
                    <a:lstStyle/>
                    <a:p>
                      <a:pPr algn="l" fontAlgn="ctr"/>
                      <a:r>
                        <a:rPr lang="en-GB" sz="1600" u="none" strike="noStrike" dirty="0">
                          <a:solidFill>
                            <a:schemeClr val="bg1"/>
                          </a:solidFill>
                          <a:effectLst/>
                        </a:rPr>
                        <a:t>promotion_ last_5years</a:t>
                      </a:r>
                      <a:endParaRPr lang="en-GB" sz="1600" b="0"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tx1"/>
                    </a:solidFill>
                  </a:tcPr>
                </a:tc>
                <a:tc>
                  <a:txBody>
                    <a:bodyPr/>
                    <a:lstStyle/>
                    <a:p>
                      <a:pPr algn="l" fontAlgn="ctr"/>
                      <a:endParaRPr lang="en-US" altLang="zh-CN" sz="1600" b="0"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tx1"/>
                    </a:solidFill>
                  </a:tcPr>
                </a:tc>
                <a:extLst>
                  <a:ext uri="{0D108BD9-81ED-4DB2-BD59-A6C34878D82A}">
                    <a16:rowId xmlns:a16="http://schemas.microsoft.com/office/drawing/2014/main" val="2188142623"/>
                  </a:ext>
                </a:extLst>
              </a:tr>
              <a:tr h="329390">
                <a:tc>
                  <a:txBody>
                    <a:bodyPr/>
                    <a:lstStyle/>
                    <a:p>
                      <a:pPr algn="l" fontAlgn="ctr"/>
                      <a:r>
                        <a:rPr lang="en-US" altLang="zh-CN" sz="1600" b="1" u="none" strike="noStrike" dirty="0">
                          <a:solidFill>
                            <a:srgbClr val="000000"/>
                          </a:solidFill>
                          <a:effectLst/>
                        </a:rPr>
                        <a:t>0</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696742738"/>
                  </a:ext>
                </a:extLst>
              </a:tr>
              <a:tr h="329390">
                <a:tc>
                  <a:txBody>
                    <a:bodyPr/>
                    <a:lstStyle/>
                    <a:p>
                      <a:pPr algn="l" fontAlgn="ctr"/>
                      <a:r>
                        <a:rPr lang="en-US" altLang="zh-CN" sz="1600" b="1" u="none" strike="noStrike" dirty="0">
                          <a:solidFill>
                            <a:srgbClr val="000000"/>
                          </a:solidFill>
                          <a:effectLst/>
                        </a:rPr>
                        <a:t>1</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808480184"/>
                  </a:ext>
                </a:extLst>
              </a:tr>
              <a:tr h="329390">
                <a:tc>
                  <a:txBody>
                    <a:bodyPr/>
                    <a:lstStyle/>
                    <a:p>
                      <a:pPr algn="l" fontAlgn="ctr"/>
                      <a:r>
                        <a:rPr lang="en-US" altLang="zh-CN" sz="1600" b="1" u="none" strike="noStrike" dirty="0">
                          <a:solidFill>
                            <a:srgbClr val="000000"/>
                          </a:solidFill>
                          <a:effectLst/>
                        </a:rPr>
                        <a:t>2</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4</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9620760"/>
                  </a:ext>
                </a:extLst>
              </a:tr>
              <a:tr h="329390">
                <a:tc>
                  <a:txBody>
                    <a:bodyPr/>
                    <a:lstStyle/>
                    <a:p>
                      <a:pPr algn="l" fontAlgn="ctr"/>
                      <a:r>
                        <a:rPr lang="en-US" altLang="zh-CN" sz="1600" b="1" u="none" strike="noStrike" dirty="0">
                          <a:solidFill>
                            <a:srgbClr val="000000"/>
                          </a:solidFill>
                          <a:effectLst/>
                        </a:rPr>
                        <a:t>3</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122949644"/>
                  </a:ext>
                </a:extLst>
              </a:tr>
              <a:tr h="329390">
                <a:tc>
                  <a:txBody>
                    <a:bodyPr/>
                    <a:lstStyle/>
                    <a:p>
                      <a:pPr algn="l" fontAlgn="ctr"/>
                      <a:r>
                        <a:rPr lang="en-US" altLang="zh-CN" sz="1600" b="1" u="none" strike="noStrike" dirty="0">
                          <a:solidFill>
                            <a:srgbClr val="000000"/>
                          </a:solidFill>
                          <a:effectLst/>
                        </a:rPr>
                        <a:t>4</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l" fontAlgn="ct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49307879"/>
                  </a:ext>
                </a:extLst>
              </a:tr>
            </a:tbl>
          </a:graphicData>
        </a:graphic>
      </p:graphicFrame>
      <p:cxnSp>
        <p:nvCxnSpPr>
          <p:cNvPr id="16" name="直接连接符 15">
            <a:extLst>
              <a:ext uri="{FF2B5EF4-FFF2-40B4-BE49-F238E27FC236}">
                <a16:creationId xmlns:a16="http://schemas.microsoft.com/office/drawing/2014/main" id="{2F78E41C-B965-82AE-3DD8-9FCAA78C6153}"/>
              </a:ext>
            </a:extLst>
          </p:cNvPr>
          <p:cNvCxnSpPr/>
          <p:nvPr/>
        </p:nvCxnSpPr>
        <p:spPr>
          <a:xfrm>
            <a:off x="5100918" y="1655937"/>
            <a:ext cx="0" cy="48190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21A9F88-352A-B1A7-6F44-7FCF99B155AC}"/>
              </a:ext>
            </a:extLst>
          </p:cNvPr>
          <p:cNvSpPr txBox="1"/>
          <p:nvPr/>
        </p:nvSpPr>
        <p:spPr>
          <a:xfrm>
            <a:off x="7572375" y="1364854"/>
            <a:ext cx="2492990" cy="369332"/>
          </a:xfrm>
          <a:prstGeom prst="rect">
            <a:avLst/>
          </a:prstGeom>
          <a:noFill/>
        </p:spPr>
        <p:txBody>
          <a:bodyPr wrap="none" rtlCol="0">
            <a:spAutoFit/>
          </a:bodyPr>
          <a:lstStyle/>
          <a:p>
            <a:r>
              <a:rPr lang="zh-CN" altLang="en-US" b="1" dirty="0"/>
              <a:t>确认筛选的都是数值型</a:t>
            </a:r>
          </a:p>
        </p:txBody>
      </p:sp>
    </p:spTree>
    <p:extLst>
      <p:ext uri="{BB962C8B-B14F-4D97-AF65-F5344CB8AC3E}">
        <p14:creationId xmlns:p14="http://schemas.microsoft.com/office/powerpoint/2010/main" val="643624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7F33CD8-4CD1-0457-11DC-1B456D86D3AD}"/>
              </a:ext>
            </a:extLst>
          </p:cNvPr>
          <p:cNvSpPr txBox="1"/>
          <p:nvPr/>
        </p:nvSpPr>
        <p:spPr>
          <a:xfrm>
            <a:off x="5179723" y="151916"/>
            <a:ext cx="1832553" cy="584775"/>
          </a:xfrm>
          <a:prstGeom prst="rect">
            <a:avLst/>
          </a:prstGeom>
          <a:noFill/>
        </p:spPr>
        <p:txBody>
          <a:bodyPr wrap="none" rtlCol="0">
            <a:spAutoFit/>
          </a:bodyPr>
          <a:lstStyle/>
          <a:p>
            <a:r>
              <a:rPr lang="zh-CN" altLang="en-US" sz="3200" b="1" dirty="0"/>
              <a:t>循环绘图</a:t>
            </a:r>
          </a:p>
        </p:txBody>
      </p:sp>
      <p:sp>
        <p:nvSpPr>
          <p:cNvPr id="6" name="文本框 5">
            <a:extLst>
              <a:ext uri="{FF2B5EF4-FFF2-40B4-BE49-F238E27FC236}">
                <a16:creationId xmlns:a16="http://schemas.microsoft.com/office/drawing/2014/main" id="{85C42C32-B2FE-B13D-2758-F2E82859F293}"/>
              </a:ext>
            </a:extLst>
          </p:cNvPr>
          <p:cNvSpPr txBox="1"/>
          <p:nvPr/>
        </p:nvSpPr>
        <p:spPr>
          <a:xfrm>
            <a:off x="137366" y="495025"/>
            <a:ext cx="7037294" cy="6211059"/>
          </a:xfrm>
          <a:prstGeom prst="rect">
            <a:avLst/>
          </a:prstGeom>
          <a:noFill/>
        </p:spPr>
        <p:txBody>
          <a:bodyPr wrap="square">
            <a:spAutoFit/>
          </a:bodyPr>
          <a:lstStyle/>
          <a:p>
            <a:pPr algn="l">
              <a:lnSpc>
                <a:spcPts val="3000"/>
              </a:lnSpc>
              <a:buFont typeface="+mj-lt"/>
              <a:buAutoNum type="arabicPeriod"/>
            </a:pPr>
            <a:r>
              <a:rPr lang="en-US" altLang="zh-CN" b="0" i="0" dirty="0">
                <a:solidFill>
                  <a:srgbClr val="008200"/>
                </a:solidFill>
                <a:effectLst/>
                <a:latin typeface="Consolas" panose="020B0609020204030204" pitchFamily="49" charset="0"/>
              </a:rPr>
              <a:t># </a:t>
            </a:r>
            <a:r>
              <a:rPr lang="zh-CN" altLang="en-US" b="0" i="0" dirty="0">
                <a:solidFill>
                  <a:srgbClr val="008200"/>
                </a:solidFill>
                <a:effectLst/>
                <a:latin typeface="Consolas" panose="020B0609020204030204" pitchFamily="49" charset="0"/>
              </a:rPr>
              <a:t>画图</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lnSpc>
                <a:spcPts val="3000"/>
              </a:lnSpc>
              <a:buFont typeface="+mj-lt"/>
              <a:buAutoNum type="arabicPeriod"/>
            </a:pPr>
            <a:r>
              <a:rPr lang="en-GB" altLang="zh-CN" b="0" i="0" dirty="0">
                <a:solidFill>
                  <a:srgbClr val="000000"/>
                </a:solidFill>
                <a:effectLst/>
                <a:latin typeface="Consolas" panose="020B0609020204030204" pitchFamily="49" charset="0"/>
              </a:rPr>
              <a:t>plt.cla()  </a:t>
            </a:r>
            <a:r>
              <a:rPr lang="en-US" altLang="zh-CN" dirty="0">
                <a:solidFill>
                  <a:srgbClr val="008200"/>
                </a:solidFill>
                <a:latin typeface="Consolas" panose="020B0609020204030204" pitchFamily="49" charset="0"/>
              </a:rPr>
              <a:t>#</a:t>
            </a:r>
            <a:r>
              <a:rPr lang="zh-CN" altLang="en-US" dirty="0">
                <a:solidFill>
                  <a:srgbClr val="008200"/>
                </a:solidFill>
                <a:latin typeface="Consolas" panose="020B0609020204030204" pitchFamily="49" charset="0"/>
              </a:rPr>
              <a:t>清除之前的画布</a:t>
            </a:r>
            <a:endParaRPr lang="en-GB" altLang="zh-CN" dirty="0">
              <a:solidFill>
                <a:srgbClr val="008200"/>
              </a:solidFill>
              <a:latin typeface="Consolas" panose="020B0609020204030204" pitchFamily="49" charset="0"/>
            </a:endParaRPr>
          </a:p>
          <a:p>
            <a:pPr algn="l">
              <a:lnSpc>
                <a:spcPts val="3000"/>
              </a:lnSpc>
              <a:buFont typeface="+mj-lt"/>
              <a:buAutoNum type="arabicPeriod"/>
            </a:pPr>
            <a:r>
              <a:rPr lang="en-GB" altLang="zh-CN" b="0" i="0" dirty="0">
                <a:solidFill>
                  <a:srgbClr val="000000"/>
                </a:solidFill>
                <a:effectLst/>
                <a:latin typeface="Consolas" panose="020B0609020204030204" pitchFamily="49" charset="0"/>
              </a:rPr>
              <a:t>fig2: plt.Figure = plt.figure(figsize=(15, 8))  </a:t>
            </a:r>
            <a:endParaRPr lang="en-GB" altLang="zh-CN" b="0" i="0" dirty="0">
              <a:solidFill>
                <a:srgbClr val="5C5C5C"/>
              </a:solidFill>
              <a:effectLst/>
              <a:latin typeface="Consolas" panose="020B0609020204030204" pitchFamily="49" charset="0"/>
            </a:endParaRPr>
          </a:p>
          <a:p>
            <a:pPr algn="l">
              <a:lnSpc>
                <a:spcPts val="3000"/>
              </a:lnSpc>
              <a:buFont typeface="+mj-lt"/>
              <a:buAutoNum type="arabicPeriod"/>
            </a:pPr>
            <a:r>
              <a:rPr lang="en-GB" altLang="zh-CN" b="0" i="0" dirty="0">
                <a:solidFill>
                  <a:srgbClr val="000000"/>
                </a:solidFill>
                <a:effectLst/>
                <a:latin typeface="Consolas" panose="020B0609020204030204" pitchFamily="49" charset="0"/>
              </a:rPr>
              <a:t>colors = [</a:t>
            </a:r>
            <a:r>
              <a:rPr lang="en-GB" altLang="zh-CN" b="0" i="0" dirty="0">
                <a:solidFill>
                  <a:srgbClr val="0000FF"/>
                </a:solidFill>
                <a:effectLst/>
                <a:latin typeface="Consolas" panose="020B0609020204030204" pitchFamily="49" charset="0"/>
              </a:rPr>
              <a:t>'pink'</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'lightblue'</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'lightgreen'</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'red'</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'purple'</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'orange'</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'yellow'</a:t>
            </a:r>
            <a:r>
              <a:rPr lang="en-GB" altLang="zh-CN" b="0" i="0" dirty="0">
                <a:solidFill>
                  <a:srgbClr val="000000"/>
                </a:solidFill>
                <a:effectLst/>
                <a:latin typeface="Consolas" panose="020B0609020204030204" pitchFamily="49" charset="0"/>
              </a:rPr>
              <a:t>]  </a:t>
            </a:r>
            <a:r>
              <a:rPr lang="en-GB" altLang="zh-CN" b="0" i="0" dirty="0">
                <a:solidFill>
                  <a:srgbClr val="008200"/>
                </a:solidFill>
                <a:effectLst/>
                <a:latin typeface="Consolas" panose="020B0609020204030204" pitchFamily="49" charset="0"/>
              </a:rPr>
              <a:t># </a:t>
            </a:r>
            <a:r>
              <a:rPr lang="zh-CN" altLang="en-US" b="0" i="0" dirty="0">
                <a:solidFill>
                  <a:srgbClr val="008200"/>
                </a:solidFill>
                <a:effectLst/>
                <a:latin typeface="Consolas" panose="020B0609020204030204" pitchFamily="49" charset="0"/>
              </a:rPr>
              <a:t>准备好不同的颜色</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lnSpc>
                <a:spcPts val="3000"/>
              </a:lnSpc>
              <a:buFont typeface="+mj-lt"/>
              <a:buAutoNum type="arabicPeriod"/>
            </a:pPr>
            <a:r>
              <a:rPr lang="en-US" altLang="zh-CN" b="0" i="0" dirty="0">
                <a:solidFill>
                  <a:srgbClr val="008200"/>
                </a:solidFill>
                <a:effectLst/>
                <a:latin typeface="Consolas" panose="020B0609020204030204" pitchFamily="49" charset="0"/>
              </a:rPr>
              <a:t># </a:t>
            </a:r>
            <a:r>
              <a:rPr lang="zh-CN" altLang="en-US" b="0" i="0" dirty="0">
                <a:solidFill>
                  <a:srgbClr val="008200"/>
                </a:solidFill>
                <a:effectLst/>
                <a:latin typeface="Consolas" panose="020B0609020204030204" pitchFamily="49" charset="0"/>
              </a:rPr>
              <a:t>在</a:t>
            </a:r>
            <a:r>
              <a:rPr lang="en-US" altLang="zh-CN" b="0" i="0" dirty="0">
                <a:solidFill>
                  <a:srgbClr val="008200"/>
                </a:solidFill>
                <a:effectLst/>
                <a:latin typeface="Consolas" panose="020B0609020204030204" pitchFamily="49" charset="0"/>
              </a:rPr>
              <a:t>3*3</a:t>
            </a:r>
            <a:r>
              <a:rPr lang="zh-CN" altLang="en-US" b="0" i="0" dirty="0">
                <a:solidFill>
                  <a:srgbClr val="008200"/>
                </a:solidFill>
                <a:effectLst/>
                <a:latin typeface="Consolas" panose="020B0609020204030204" pitchFamily="49" charset="0"/>
              </a:rPr>
              <a:t>的画布上画</a:t>
            </a:r>
            <a:r>
              <a:rPr lang="en-US" altLang="zh-CN" b="0" i="0" dirty="0">
                <a:solidFill>
                  <a:srgbClr val="008200"/>
                </a:solidFill>
                <a:effectLst/>
                <a:latin typeface="Consolas" panose="020B0609020204030204" pitchFamily="49" charset="0"/>
              </a:rPr>
              <a:t>7</a:t>
            </a:r>
            <a:r>
              <a:rPr lang="zh-CN" altLang="en-US" b="0" i="0" dirty="0">
                <a:solidFill>
                  <a:srgbClr val="008200"/>
                </a:solidFill>
                <a:effectLst/>
                <a:latin typeface="Consolas" panose="020B0609020204030204" pitchFamily="49" charset="0"/>
              </a:rPr>
              <a:t>张图</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lnSpc>
                <a:spcPts val="3000"/>
              </a:lnSpc>
              <a:buFont typeface="+mj-lt"/>
              <a:buAutoNum type="arabicPeriod"/>
            </a:pPr>
            <a:r>
              <a:rPr lang="en-GB" altLang="zh-CN" b="1" i="0" dirty="0">
                <a:solidFill>
                  <a:srgbClr val="006699"/>
                </a:solidFill>
                <a:effectLst/>
                <a:latin typeface="Consolas" panose="020B0609020204030204" pitchFamily="49" charset="0"/>
              </a:rPr>
              <a:t>for</a:t>
            </a:r>
            <a:r>
              <a:rPr lang="en-GB" altLang="zh-CN" b="0" i="0" dirty="0">
                <a:solidFill>
                  <a:srgbClr val="000000"/>
                </a:solidFill>
                <a:effectLst/>
                <a:latin typeface="Consolas" panose="020B0609020204030204" pitchFamily="49" charset="0"/>
              </a:rPr>
              <a:t> i </a:t>
            </a:r>
            <a:r>
              <a:rPr lang="en-GB" altLang="zh-CN" b="1" i="0" dirty="0">
                <a:solidFill>
                  <a:srgbClr val="006699"/>
                </a:solidFill>
                <a:effectLst/>
                <a:latin typeface="Consolas" panose="020B0609020204030204" pitchFamily="49" charset="0"/>
              </a:rPr>
              <a:t>in</a:t>
            </a:r>
            <a:r>
              <a:rPr lang="en-GB" altLang="zh-CN" b="0" i="0" dirty="0">
                <a:solidFill>
                  <a:srgbClr val="000000"/>
                </a:solidFill>
                <a:effectLst/>
                <a:latin typeface="Consolas" panose="020B0609020204030204" pitchFamily="49" charset="0"/>
              </a:rPr>
              <a:t> range(1, 8):  </a:t>
            </a:r>
            <a:endParaRPr lang="en-GB" altLang="zh-CN" b="0" i="0" dirty="0">
              <a:solidFill>
                <a:srgbClr val="5C5C5C"/>
              </a:solidFill>
              <a:effectLst/>
              <a:latin typeface="Consolas" panose="020B0609020204030204" pitchFamily="49" charset="0"/>
            </a:endParaRPr>
          </a:p>
          <a:p>
            <a:pPr algn="l">
              <a:lnSpc>
                <a:spcPts val="3000"/>
              </a:lnSpc>
              <a:buFont typeface="+mj-lt"/>
              <a:buAutoNum type="arabicPeriod"/>
            </a:pPr>
            <a:r>
              <a:rPr lang="en-GB" altLang="zh-CN" b="0" i="0" dirty="0">
                <a:solidFill>
                  <a:srgbClr val="000000"/>
                </a:solidFill>
                <a:effectLst/>
                <a:latin typeface="Consolas" panose="020B0609020204030204" pitchFamily="49" charset="0"/>
              </a:rPr>
              <a:t>    ax: plt.Axes = fig2.add_subplot(3, 3, i)</a:t>
            </a:r>
            <a:r>
              <a:rPr lang="en-US" altLang="zh-CN" b="0" i="0" dirty="0">
                <a:solidFill>
                  <a:srgbClr val="000000"/>
                </a:solidFill>
                <a:effectLst/>
                <a:latin typeface="Consolas" panose="020B0609020204030204" pitchFamily="49" charset="0"/>
              </a:rPr>
              <a:t> </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ts val="3000"/>
              </a:lnSpc>
              <a:buFont typeface="+mj-lt"/>
              <a:buAutoNum type="arabicPeriod"/>
            </a:pPr>
            <a:r>
              <a:rPr lang="en-GB" altLang="zh-CN" b="0" i="0" dirty="0">
                <a:solidFill>
                  <a:srgbClr val="000000"/>
                </a:solidFill>
                <a:effectLst/>
                <a:latin typeface="Consolas" panose="020B0609020204030204" pitchFamily="49" charset="0"/>
              </a:rPr>
              <a:t>    ax.boxplot(</a:t>
            </a:r>
            <a:r>
              <a:rPr lang="en-GB" altLang="zh-CN" dirty="0">
                <a:solidFill>
                  <a:srgbClr val="0000FF"/>
                </a:solidFill>
                <a:latin typeface="Consolas" panose="020B0609020204030204" pitchFamily="49" charset="0"/>
              </a:rPr>
              <a:t>x</a:t>
            </a:r>
            <a:r>
              <a:rPr lang="en-GB" altLang="zh-CN" b="0" i="0" dirty="0">
                <a:solidFill>
                  <a:srgbClr val="000000"/>
                </a:solidFill>
                <a:effectLst/>
                <a:latin typeface="Consolas" panose="020B0609020204030204" pitchFamily="49" charset="0"/>
              </a:rPr>
              <a:t>=df2[data_box_filitered[i - 1]],</a:t>
            </a:r>
            <a:br>
              <a:rPr lang="en-GB" altLang="zh-CN" b="0" i="0" dirty="0">
                <a:solidFill>
                  <a:srgbClr val="000000"/>
                </a:solidFill>
                <a:effectLst/>
                <a:latin typeface="Consolas" panose="020B0609020204030204" pitchFamily="49" charset="0"/>
              </a:rPr>
            </a:br>
            <a:r>
              <a:rPr lang="en-GB" altLang="zh-CN" dirty="0">
                <a:solidFill>
                  <a:srgbClr val="0000FF"/>
                </a:solidFill>
                <a:latin typeface="Consolas" panose="020B0609020204030204" pitchFamily="49" charset="0"/>
              </a:rPr>
              <a:t>patch_artist</a:t>
            </a:r>
            <a:r>
              <a:rPr lang="en-GB" altLang="zh-CN" b="0" i="0" dirty="0">
                <a:solidFill>
                  <a:srgbClr val="000000"/>
                </a:solidFill>
                <a:effectLst/>
                <a:latin typeface="Consolas" panose="020B0609020204030204" pitchFamily="49" charset="0"/>
              </a:rPr>
              <a:t>=True,</a:t>
            </a:r>
            <a:br>
              <a:rPr lang="en-GB" altLang="zh-CN" b="0" i="0" dirty="0">
                <a:solidFill>
                  <a:srgbClr val="000000"/>
                </a:solidFill>
                <a:effectLst/>
                <a:latin typeface="Consolas" panose="020B0609020204030204" pitchFamily="49" charset="0"/>
              </a:rPr>
            </a:br>
            <a:r>
              <a:rPr lang="en-GB" altLang="zh-CN" dirty="0">
                <a:solidFill>
                  <a:srgbClr val="0000FF"/>
                </a:solidFill>
                <a:latin typeface="Consolas" panose="020B0609020204030204" pitchFamily="49" charset="0"/>
              </a:rPr>
              <a:t>boxprops</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'facecolor'</a:t>
            </a:r>
            <a:r>
              <a:rPr lang="en-GB" altLang="zh-CN" b="0" i="0" dirty="0">
                <a:solidFill>
                  <a:srgbClr val="000000"/>
                </a:solidFill>
                <a:effectLst/>
                <a:latin typeface="Consolas" panose="020B0609020204030204" pitchFamily="49" charset="0"/>
              </a:rPr>
              <a:t>: colors[i - 1]},  </a:t>
            </a:r>
            <a:endParaRPr lang="en-GB" altLang="zh-CN" b="0" i="0" dirty="0">
              <a:solidFill>
                <a:srgbClr val="5C5C5C"/>
              </a:solidFill>
              <a:effectLst/>
              <a:latin typeface="Consolas" panose="020B0609020204030204" pitchFamily="49" charset="0"/>
            </a:endParaRPr>
          </a:p>
          <a:p>
            <a:pPr algn="l">
              <a:lnSpc>
                <a:spcPts val="3000"/>
              </a:lnSpc>
              <a:buFont typeface="+mj-lt"/>
              <a:buAutoNum type="arabicPeriod"/>
            </a:pPr>
            <a:r>
              <a:rPr lang="en-GB" altLang="zh-CN" b="0" i="0" dirty="0">
                <a:solidFill>
                  <a:srgbClr val="000000"/>
                </a:solidFill>
                <a:effectLst/>
                <a:latin typeface="Consolas" panose="020B0609020204030204" pitchFamily="49" charset="0"/>
              </a:rPr>
              <a:t>    )  </a:t>
            </a:r>
            <a:endParaRPr lang="en-GB" altLang="zh-CN" b="0" i="0" dirty="0">
              <a:solidFill>
                <a:srgbClr val="5C5C5C"/>
              </a:solidFill>
              <a:effectLst/>
              <a:latin typeface="Consolas" panose="020B0609020204030204" pitchFamily="49" charset="0"/>
            </a:endParaRPr>
          </a:p>
          <a:p>
            <a:pPr algn="l">
              <a:lnSpc>
                <a:spcPts val="3000"/>
              </a:lnSpc>
              <a:buFont typeface="+mj-lt"/>
              <a:buAutoNum type="arabicPeriod"/>
            </a:pPr>
            <a:r>
              <a:rPr lang="en-GB" altLang="zh-CN" b="0" i="0" dirty="0">
                <a:solidFill>
                  <a:srgbClr val="000000"/>
                </a:solidFill>
                <a:effectLst/>
                <a:latin typeface="Consolas" panose="020B0609020204030204" pitchFamily="49" charset="0"/>
              </a:rPr>
              <a:t>    ax.set_title(data_box_filitered[i - 1], fontsize=15)  </a:t>
            </a:r>
            <a:r>
              <a:rPr lang="en-GB" altLang="zh-CN" b="0" i="0" dirty="0">
                <a:solidFill>
                  <a:srgbClr val="008200"/>
                </a:solidFill>
                <a:effectLst/>
                <a:latin typeface="Consolas" panose="020B0609020204030204" pitchFamily="49" charset="0"/>
              </a:rPr>
              <a:t># </a:t>
            </a:r>
            <a:r>
              <a:rPr lang="zh-CN" altLang="en-US" b="0" i="0" dirty="0">
                <a:solidFill>
                  <a:srgbClr val="008200"/>
                </a:solidFill>
                <a:effectLst/>
                <a:latin typeface="Consolas" panose="020B0609020204030204" pitchFamily="49" charset="0"/>
              </a:rPr>
              <a:t>设置对应的子标题</a:t>
            </a:r>
            <a:endParaRPr lang="en-GB" altLang="zh-CN" b="0" i="0" dirty="0">
              <a:solidFill>
                <a:srgbClr val="5C5C5C"/>
              </a:solidFill>
              <a:effectLst/>
              <a:latin typeface="Consolas" panose="020B0609020204030204" pitchFamily="49" charset="0"/>
            </a:endParaRPr>
          </a:p>
          <a:p>
            <a:pPr algn="l">
              <a:lnSpc>
                <a:spcPts val="3000"/>
              </a:lnSpc>
              <a:buFont typeface="+mj-lt"/>
              <a:buAutoNum type="arabicPeriod"/>
            </a:pPr>
            <a:r>
              <a:rPr lang="en-GB" altLang="zh-CN" b="0" i="0" dirty="0">
                <a:solidFill>
                  <a:srgbClr val="000000"/>
                </a:solidFill>
                <a:effectLst/>
                <a:latin typeface="Consolas" panose="020B0609020204030204" pitchFamily="49" charset="0"/>
              </a:rPr>
              <a:t>plt.tight_layout()  </a:t>
            </a:r>
            <a:r>
              <a:rPr lang="en-GB" altLang="zh-CN" b="0" i="0" dirty="0">
                <a:solidFill>
                  <a:srgbClr val="008200"/>
                </a:solidFill>
                <a:effectLst/>
                <a:latin typeface="Consolas" panose="020B0609020204030204" pitchFamily="49" charset="0"/>
              </a:rPr>
              <a:t># </a:t>
            </a:r>
            <a:r>
              <a:rPr lang="zh-CN" altLang="en-US" dirty="0">
                <a:solidFill>
                  <a:srgbClr val="008200"/>
                </a:solidFill>
                <a:latin typeface="Consolas" panose="020B0609020204030204" pitchFamily="49" charset="0"/>
              </a:rPr>
              <a:t>自动调整布局</a:t>
            </a:r>
            <a:endParaRPr lang="en-GB" altLang="zh-CN" b="0" i="0" dirty="0">
              <a:solidFill>
                <a:srgbClr val="5C5C5C"/>
              </a:solidFill>
              <a:effectLst/>
              <a:latin typeface="Consolas" panose="020B0609020204030204" pitchFamily="49" charset="0"/>
            </a:endParaRPr>
          </a:p>
          <a:p>
            <a:pPr algn="l">
              <a:lnSpc>
                <a:spcPts val="3000"/>
              </a:lnSpc>
              <a:buFont typeface="+mj-lt"/>
              <a:buAutoNum type="arabicPeriod"/>
            </a:pPr>
            <a:r>
              <a:rPr lang="en-GB" altLang="zh-CN" b="0" i="0" dirty="0">
                <a:solidFill>
                  <a:srgbClr val="000000"/>
                </a:solidFill>
                <a:effectLst/>
                <a:latin typeface="Consolas" panose="020B0609020204030204" pitchFamily="49" charset="0"/>
              </a:rPr>
              <a:t>plt.savefig(</a:t>
            </a:r>
            <a:r>
              <a:rPr lang="en-GB" altLang="zh-CN" b="0" i="0" dirty="0">
                <a:solidFill>
                  <a:srgbClr val="0000FF"/>
                </a:solidFill>
                <a:effectLst/>
                <a:latin typeface="Consolas" panose="020B0609020204030204" pitchFamily="49" charset="0"/>
              </a:rPr>
              <a:t>'figure2.svg'</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p:txBody>
      </p:sp>
      <p:graphicFrame>
        <p:nvGraphicFramePr>
          <p:cNvPr id="7" name="表格 6">
            <a:extLst>
              <a:ext uri="{FF2B5EF4-FFF2-40B4-BE49-F238E27FC236}">
                <a16:creationId xmlns:a16="http://schemas.microsoft.com/office/drawing/2014/main" id="{D16EE5A1-413B-5588-A83D-DF4195597982}"/>
              </a:ext>
            </a:extLst>
          </p:cNvPr>
          <p:cNvGraphicFramePr>
            <a:graphicFrameLocks noGrp="1"/>
          </p:cNvGraphicFramePr>
          <p:nvPr>
            <p:extLst>
              <p:ext uri="{D42A27DB-BD31-4B8C-83A1-F6EECF244321}">
                <p14:modId xmlns:p14="http://schemas.microsoft.com/office/powerpoint/2010/main" val="688307309"/>
              </p:ext>
            </p:extLst>
          </p:nvPr>
        </p:nvGraphicFramePr>
        <p:xfrm>
          <a:off x="7261412" y="1214233"/>
          <a:ext cx="4772211" cy="2627988"/>
        </p:xfrm>
        <a:graphic>
          <a:graphicData uri="http://schemas.openxmlformats.org/drawingml/2006/table">
            <a:tbl>
              <a:tblPr firstRow="1" bandRow="1">
                <a:tableStyleId>{073A0DAA-6AF3-43AB-8588-CEC1D06C72B9}</a:tableStyleId>
              </a:tblPr>
              <a:tblGrid>
                <a:gridCol w="1590737">
                  <a:extLst>
                    <a:ext uri="{9D8B030D-6E8A-4147-A177-3AD203B41FA5}">
                      <a16:colId xmlns:a16="http://schemas.microsoft.com/office/drawing/2014/main" val="3671921951"/>
                    </a:ext>
                  </a:extLst>
                </a:gridCol>
                <a:gridCol w="1590737">
                  <a:extLst>
                    <a:ext uri="{9D8B030D-6E8A-4147-A177-3AD203B41FA5}">
                      <a16:colId xmlns:a16="http://schemas.microsoft.com/office/drawing/2014/main" val="211707040"/>
                    </a:ext>
                  </a:extLst>
                </a:gridCol>
                <a:gridCol w="1590737">
                  <a:extLst>
                    <a:ext uri="{9D8B030D-6E8A-4147-A177-3AD203B41FA5}">
                      <a16:colId xmlns:a16="http://schemas.microsoft.com/office/drawing/2014/main" val="1301161720"/>
                    </a:ext>
                  </a:extLst>
                </a:gridCol>
              </a:tblGrid>
              <a:tr h="856794">
                <a:tc>
                  <a:txBody>
                    <a:bodyPr/>
                    <a:lstStyle/>
                    <a:p>
                      <a:endParaRPr lang="zh-CN" altLang="en-US" dirty="0"/>
                    </a:p>
                  </a:txBody>
                  <a:tcPr/>
                </a:tc>
                <a:tc>
                  <a:txBody>
                    <a:bodyPr/>
                    <a:lstStyle/>
                    <a:p>
                      <a:pPr algn="ctr"/>
                      <a:r>
                        <a:rPr lang="zh-CN" altLang="en-US" dirty="0"/>
                        <a:t>在</a:t>
                      </a:r>
                      <a:r>
                        <a:rPr lang="en-US" altLang="zh-CN" dirty="0"/>
                        <a:t>3*3</a:t>
                      </a:r>
                      <a:r>
                        <a:rPr lang="zh-CN" altLang="en-US" dirty="0"/>
                        <a:t>的网络上第</a:t>
                      </a:r>
                      <a:r>
                        <a:rPr lang="en-US" altLang="zh-CN" dirty="0"/>
                        <a:t>i</a:t>
                      </a:r>
                      <a:r>
                        <a:rPr lang="zh-CN" altLang="en-US" dirty="0"/>
                        <a:t>个位置画图</a:t>
                      </a:r>
                    </a:p>
                  </a:txBody>
                  <a:tcPr/>
                </a:tc>
                <a:tc>
                  <a:txBody>
                    <a:bodyPr/>
                    <a:lstStyle/>
                    <a:p>
                      <a:endParaRPr lang="zh-CN" altLang="en-US" dirty="0"/>
                    </a:p>
                  </a:txBody>
                  <a:tcPr/>
                </a:tc>
                <a:extLst>
                  <a:ext uri="{0D108BD9-81ED-4DB2-BD59-A6C34878D82A}">
                    <a16:rowId xmlns:a16="http://schemas.microsoft.com/office/drawing/2014/main" val="2967181333"/>
                  </a:ext>
                </a:extLst>
              </a:tr>
              <a:tr h="856794">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961928404"/>
                  </a:ext>
                </a:extLst>
              </a:tr>
              <a:tr h="856794">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938110137"/>
                  </a:ext>
                </a:extLst>
              </a:tr>
            </a:tbl>
          </a:graphicData>
        </a:graphic>
      </p:graphicFrame>
      <p:cxnSp>
        <p:nvCxnSpPr>
          <p:cNvPr id="10" name="连接符: 肘形 9">
            <a:extLst>
              <a:ext uri="{FF2B5EF4-FFF2-40B4-BE49-F238E27FC236}">
                <a16:creationId xmlns:a16="http://schemas.microsoft.com/office/drawing/2014/main" id="{B0A78ACB-6790-FFAA-4717-C7F0BA82F4DB}"/>
              </a:ext>
            </a:extLst>
          </p:cNvPr>
          <p:cNvCxnSpPr>
            <a:cxnSpLocks/>
          </p:cNvCxnSpPr>
          <p:nvPr/>
        </p:nvCxnSpPr>
        <p:spPr>
          <a:xfrm flipV="1">
            <a:off x="6096000" y="1640541"/>
            <a:ext cx="2734235" cy="1788459"/>
          </a:xfrm>
          <a:prstGeom prst="bentConnector3">
            <a:avLst>
              <a:gd name="adj1" fmla="val 32623"/>
            </a:avLst>
          </a:prstGeom>
          <a:ln w="28575">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2F260182-5343-E411-BD3A-5287853F5737}"/>
              </a:ext>
            </a:extLst>
          </p:cNvPr>
          <p:cNvSpPr/>
          <p:nvPr/>
        </p:nvSpPr>
        <p:spPr>
          <a:xfrm>
            <a:off x="7892304" y="4526243"/>
            <a:ext cx="1375522" cy="1425388"/>
          </a:xfrm>
          <a:prstGeom prst="rect">
            <a:avLst/>
          </a:prstGeom>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4C6C3B47-3866-97DB-249A-C064B069EFAF}"/>
              </a:ext>
            </a:extLst>
          </p:cNvPr>
          <p:cNvCxnSpPr>
            <a:cxnSpLocks/>
          </p:cNvCxnSpPr>
          <p:nvPr/>
        </p:nvCxnSpPr>
        <p:spPr>
          <a:xfrm>
            <a:off x="6947647" y="4312024"/>
            <a:ext cx="0" cy="18538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F09E498-29A2-5418-D656-1F9645B9DFD3}"/>
              </a:ext>
            </a:extLst>
          </p:cNvPr>
          <p:cNvCxnSpPr>
            <a:cxnSpLocks/>
          </p:cNvCxnSpPr>
          <p:nvPr/>
        </p:nvCxnSpPr>
        <p:spPr>
          <a:xfrm>
            <a:off x="11462497" y="4312024"/>
            <a:ext cx="0" cy="18538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42AF2E9-C908-3691-F345-94521935848F}"/>
              </a:ext>
            </a:extLst>
          </p:cNvPr>
          <p:cNvCxnSpPr>
            <a:cxnSpLocks/>
            <a:endCxn id="15" idx="1"/>
          </p:cNvCxnSpPr>
          <p:nvPr/>
        </p:nvCxnSpPr>
        <p:spPr>
          <a:xfrm>
            <a:off x="6947647" y="5295900"/>
            <a:ext cx="9446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653FC7-37B8-DBA9-235C-36F3FC137DBA}"/>
              </a:ext>
            </a:extLst>
          </p:cNvPr>
          <p:cNvCxnSpPr>
            <a:cxnSpLocks/>
          </p:cNvCxnSpPr>
          <p:nvPr/>
        </p:nvCxnSpPr>
        <p:spPr>
          <a:xfrm>
            <a:off x="9267826" y="5295900"/>
            <a:ext cx="21946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4DBF0905-F509-9CBB-171A-DBF29D5C1500}"/>
              </a:ext>
            </a:extLst>
          </p:cNvPr>
          <p:cNvSpPr/>
          <p:nvPr/>
        </p:nvSpPr>
        <p:spPr>
          <a:xfrm>
            <a:off x="6385298" y="4033185"/>
            <a:ext cx="5600700" cy="2533650"/>
          </a:xfrm>
          <a:prstGeom prst="rect">
            <a:avLst/>
          </a:prstGeom>
          <a:noFill/>
          <a:ln w="19050">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cxnSp>
        <p:nvCxnSpPr>
          <p:cNvPr id="25" name="连接符: 肘形 24">
            <a:extLst>
              <a:ext uri="{FF2B5EF4-FFF2-40B4-BE49-F238E27FC236}">
                <a16:creationId xmlns:a16="http://schemas.microsoft.com/office/drawing/2014/main" id="{2EE587CC-FF02-66A3-AFE0-B34E20D53332}"/>
              </a:ext>
            </a:extLst>
          </p:cNvPr>
          <p:cNvCxnSpPr>
            <a:cxnSpLocks/>
            <a:endCxn id="15" idx="0"/>
          </p:cNvCxnSpPr>
          <p:nvPr/>
        </p:nvCxnSpPr>
        <p:spPr>
          <a:xfrm>
            <a:off x="3048000" y="4185330"/>
            <a:ext cx="5532065" cy="340913"/>
          </a:xfrm>
          <a:prstGeom prst="bentConnector2">
            <a:avLst/>
          </a:prstGeom>
          <a:ln w="28575">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834F90CE-BE91-5B45-EF3B-0E091BADB40B}"/>
              </a:ext>
            </a:extLst>
          </p:cNvPr>
          <p:cNvSpPr txBox="1"/>
          <p:nvPr/>
        </p:nvSpPr>
        <p:spPr>
          <a:xfrm>
            <a:off x="8532440" y="4060683"/>
            <a:ext cx="3262432" cy="369332"/>
          </a:xfrm>
          <a:prstGeom prst="rect">
            <a:avLst/>
          </a:prstGeom>
          <a:noFill/>
        </p:spPr>
        <p:txBody>
          <a:bodyPr wrap="square" rtlCol="0">
            <a:spAutoFit/>
          </a:bodyPr>
          <a:lstStyle/>
          <a:p>
            <a:r>
              <a:rPr lang="zh-CN" altLang="en-US" dirty="0"/>
              <a:t>设置是否填充</a:t>
            </a:r>
            <a:r>
              <a:rPr lang="en-US" altLang="zh-CN" dirty="0"/>
              <a:t>,</a:t>
            </a:r>
            <a:r>
              <a:rPr lang="zh-CN" altLang="en-US" dirty="0"/>
              <a:t>以及对应的颜色</a:t>
            </a:r>
          </a:p>
        </p:txBody>
      </p:sp>
    </p:spTree>
    <p:extLst>
      <p:ext uri="{BB962C8B-B14F-4D97-AF65-F5344CB8AC3E}">
        <p14:creationId xmlns:p14="http://schemas.microsoft.com/office/powerpoint/2010/main" val="357554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4E1D0573-11AB-1873-1F2E-59D02DFC17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144" y="820756"/>
            <a:ext cx="11181712" cy="5893808"/>
          </a:xfrm>
          <a:prstGeom prst="rect">
            <a:avLst/>
          </a:prstGeom>
        </p:spPr>
      </p:pic>
      <p:sp>
        <p:nvSpPr>
          <p:cNvPr id="4" name="矩形 3">
            <a:extLst>
              <a:ext uri="{FF2B5EF4-FFF2-40B4-BE49-F238E27FC236}">
                <a16:creationId xmlns:a16="http://schemas.microsoft.com/office/drawing/2014/main" id="{1E36021A-9E99-07C5-586F-A6D61C9459F4}"/>
              </a:ext>
            </a:extLst>
          </p:cNvPr>
          <p:cNvSpPr/>
          <p:nvPr/>
        </p:nvSpPr>
        <p:spPr>
          <a:xfrm>
            <a:off x="4888394" y="43950"/>
            <a:ext cx="2271776" cy="646331"/>
          </a:xfrm>
          <a:prstGeom prst="rect">
            <a:avLst/>
          </a:prstGeom>
          <a:noFill/>
        </p:spPr>
        <p:txBody>
          <a:bodyPr wrap="square" lIns="91440" tIns="45720" rIns="91440" bIns="45720">
            <a:spAutoFit/>
          </a:bodyPr>
          <a:lstStyle/>
          <a:p>
            <a:pPr algn="ctr"/>
            <a:r>
              <a:rPr lang="zh-CN" altLang="en-US" sz="3600" b="1" dirty="0">
                <a:ln w="22225">
                  <a:solidFill>
                    <a:schemeClr val="accent2"/>
                  </a:solidFill>
                  <a:prstDash val="solid"/>
                </a:ln>
                <a:solidFill>
                  <a:schemeClr val="accent2">
                    <a:lumMod val="40000"/>
                    <a:lumOff val="60000"/>
                  </a:schemeClr>
                </a:solidFill>
              </a:rPr>
              <a:t>箱型图</a:t>
            </a:r>
            <a:endParaRPr lang="zh-CN" altLang="en-US" sz="3600" b="1" cap="none" spc="0" dirty="0">
              <a:ln w="22225">
                <a:solidFill>
                  <a:schemeClr val="accent2"/>
                </a:solidFill>
                <a:prstDash val="solid"/>
              </a:ln>
              <a:solidFill>
                <a:schemeClr val="accent2">
                  <a:lumMod val="40000"/>
                  <a:lumOff val="60000"/>
                </a:schemeClr>
              </a:solidFill>
              <a:effectLst/>
            </a:endParaRPr>
          </a:p>
        </p:txBody>
      </p:sp>
      <p:sp>
        <p:nvSpPr>
          <p:cNvPr id="5" name="文本框 4">
            <a:extLst>
              <a:ext uri="{FF2B5EF4-FFF2-40B4-BE49-F238E27FC236}">
                <a16:creationId xmlns:a16="http://schemas.microsoft.com/office/drawing/2014/main" id="{A1DF0E6C-1404-DE9D-99BC-C9BA755A5117}"/>
              </a:ext>
            </a:extLst>
          </p:cNvPr>
          <p:cNvSpPr txBox="1"/>
          <p:nvPr/>
        </p:nvSpPr>
        <p:spPr>
          <a:xfrm>
            <a:off x="4888395" y="5248275"/>
            <a:ext cx="6798462" cy="976806"/>
          </a:xfrm>
          <a:prstGeom prst="rect">
            <a:avLst/>
          </a:prstGeom>
          <a:noFill/>
        </p:spPr>
        <p:txBody>
          <a:bodyPr wrap="square" rtlCol="0">
            <a:spAutoFit/>
          </a:bodyPr>
          <a:lstStyle/>
          <a:p>
            <a:pPr>
              <a:lnSpc>
                <a:spcPct val="150000"/>
              </a:lnSpc>
            </a:pPr>
            <a:r>
              <a:rPr lang="zh-CN" altLang="en-US" sz="2000" dirty="0"/>
              <a:t>通过箱型图可以观察到数值分布</a:t>
            </a:r>
            <a:r>
              <a:rPr lang="en-US" altLang="zh-CN" sz="2000" dirty="0"/>
              <a:t>,</a:t>
            </a:r>
            <a:r>
              <a:rPr lang="zh-CN" altLang="en-US" sz="2000" dirty="0"/>
              <a:t>其中发现</a:t>
            </a:r>
            <a:r>
              <a:rPr lang="en-US" altLang="zh-CN" sz="2000" dirty="0"/>
              <a:t>,</a:t>
            </a:r>
            <a:r>
              <a:rPr lang="zh-CN" altLang="en-US" sz="2000" b="1" dirty="0">
                <a:solidFill>
                  <a:srgbClr val="0000FF"/>
                </a:solidFill>
              </a:rPr>
              <a:t>在公司的年份</a:t>
            </a:r>
            <a:r>
              <a:rPr lang="zh-CN" altLang="en-US" sz="2000" dirty="0"/>
              <a:t>这一指标有小部分的离群值</a:t>
            </a:r>
          </a:p>
        </p:txBody>
      </p:sp>
    </p:spTree>
    <p:extLst>
      <p:ext uri="{BB962C8B-B14F-4D97-AF65-F5344CB8AC3E}">
        <p14:creationId xmlns:p14="http://schemas.microsoft.com/office/powerpoint/2010/main" val="526748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9D154D-49CE-D3F9-089E-967AFC1F7DE8}"/>
              </a:ext>
            </a:extLst>
          </p:cNvPr>
          <p:cNvSpPr txBox="1"/>
          <p:nvPr/>
        </p:nvSpPr>
        <p:spPr>
          <a:xfrm>
            <a:off x="314783" y="170666"/>
            <a:ext cx="4304383" cy="584775"/>
          </a:xfrm>
          <a:prstGeom prst="rect">
            <a:avLst/>
          </a:prstGeom>
          <a:noFill/>
        </p:spPr>
        <p:txBody>
          <a:bodyPr wrap="none" rtlCol="0">
            <a:spAutoFit/>
          </a:bodyPr>
          <a:lstStyle/>
          <a:p>
            <a:r>
              <a:rPr lang="zh-CN" altLang="en-US" sz="3200" b="1" dirty="0"/>
              <a:t>变量和变量之间的关系</a:t>
            </a:r>
          </a:p>
        </p:txBody>
      </p:sp>
      <p:pic>
        <p:nvPicPr>
          <p:cNvPr id="3" name="图片 2" descr="图示&#10;&#10;中度可信度描述已自动生成">
            <a:extLst>
              <a:ext uri="{FF2B5EF4-FFF2-40B4-BE49-F238E27FC236}">
                <a16:creationId xmlns:a16="http://schemas.microsoft.com/office/drawing/2014/main" id="{94780547-A0C2-5444-6004-B493801FB3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731" y="0"/>
            <a:ext cx="7153269" cy="6858000"/>
          </a:xfrm>
          <a:prstGeom prst="rect">
            <a:avLst/>
          </a:prstGeom>
        </p:spPr>
      </p:pic>
      <p:sp>
        <p:nvSpPr>
          <p:cNvPr id="5" name="文本框 4">
            <a:extLst>
              <a:ext uri="{FF2B5EF4-FFF2-40B4-BE49-F238E27FC236}">
                <a16:creationId xmlns:a16="http://schemas.microsoft.com/office/drawing/2014/main" id="{3A7AC975-FBEC-5472-CEEA-2A3F45721952}"/>
              </a:ext>
            </a:extLst>
          </p:cNvPr>
          <p:cNvSpPr txBox="1"/>
          <p:nvPr/>
        </p:nvSpPr>
        <p:spPr>
          <a:xfrm>
            <a:off x="219075" y="669101"/>
            <a:ext cx="4743450" cy="4202817"/>
          </a:xfrm>
          <a:prstGeom prst="rect">
            <a:avLst/>
          </a:prstGeom>
          <a:noFill/>
        </p:spPr>
        <p:txBody>
          <a:bodyPr wrap="square">
            <a:spAutoFit/>
          </a:bodyPr>
          <a:lstStyle/>
          <a:p>
            <a:pPr algn="l">
              <a:lnSpc>
                <a:spcPct val="150000"/>
              </a:lnSpc>
              <a:buFont typeface="+mj-lt"/>
              <a:buAutoNum type="arabicPeriod"/>
            </a:pPr>
            <a:r>
              <a:rPr lang="en-US" altLang="zh-CN" b="0" i="0" dirty="0">
                <a:solidFill>
                  <a:srgbClr val="008200"/>
                </a:solidFill>
                <a:effectLst/>
                <a:latin typeface="Consolas" panose="020B0609020204030204" pitchFamily="49" charset="0"/>
              </a:rPr>
              <a:t># </a:t>
            </a:r>
            <a:r>
              <a:rPr lang="zh-CN" altLang="en-US" b="0" i="0" dirty="0">
                <a:solidFill>
                  <a:srgbClr val="008200"/>
                </a:solidFill>
                <a:effectLst/>
                <a:latin typeface="Consolas" panose="020B0609020204030204" pitchFamily="49" charset="0"/>
              </a:rPr>
              <a:t>使用</a:t>
            </a:r>
            <a:r>
              <a:rPr lang="en-GB" altLang="zh-CN" b="0" i="0" dirty="0">
                <a:solidFill>
                  <a:srgbClr val="008200"/>
                </a:solidFill>
                <a:effectLst/>
                <a:latin typeface="Consolas" panose="020B0609020204030204" pitchFamily="49" charset="0"/>
              </a:rPr>
              <a:t>seaborn</a:t>
            </a:r>
            <a:r>
              <a:rPr lang="zh-CN" altLang="en-US" b="0" i="0" dirty="0">
                <a:solidFill>
                  <a:srgbClr val="008200"/>
                </a:solidFill>
                <a:effectLst/>
                <a:latin typeface="Consolas" panose="020B0609020204030204" pitchFamily="49" charset="0"/>
              </a:rPr>
              <a:t>工具画图</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plt.cla()  </a:t>
            </a:r>
            <a:endParaRPr lang="en-GB" altLang="zh-CN" b="0" i="0" dirty="0">
              <a:solidFill>
                <a:srgbClr val="5C5C5C"/>
              </a:solidFill>
              <a:effectLst/>
              <a:latin typeface="Consolas" panose="020B0609020204030204" pitchFamily="49" charset="0"/>
            </a:endParaRPr>
          </a:p>
          <a:p>
            <a:pPr>
              <a:lnSpc>
                <a:spcPct val="150000"/>
              </a:lnSpc>
              <a:buFont typeface="+mj-lt"/>
              <a:buAutoNum type="arabicPeriod"/>
            </a:pPr>
            <a:r>
              <a:rPr lang="en-GB" altLang="zh-CN" b="0" i="0" dirty="0">
                <a:solidFill>
                  <a:srgbClr val="000000"/>
                </a:solidFill>
                <a:effectLst/>
                <a:latin typeface="Consolas" panose="020B0609020204030204" pitchFamily="49" charset="0"/>
              </a:rPr>
              <a:t>sns.pairplot(data,</a:t>
            </a:r>
            <a:br>
              <a:rPr lang="en-GB" altLang="zh-CN" b="0" i="0" dirty="0">
                <a:solidFill>
                  <a:srgbClr val="000000"/>
                </a:solidFill>
                <a:effectLst/>
                <a:latin typeface="Consolas" panose="020B0609020204030204" pitchFamily="49" charset="0"/>
              </a:rPr>
            </a:br>
            <a:r>
              <a:rPr lang="en-GB" altLang="zh-CN" b="0" i="0" dirty="0">
                <a:solidFill>
                  <a:srgbClr val="000000"/>
                </a:solidFill>
                <a:effectLst/>
                <a:latin typeface="Consolas" panose="020B0609020204030204" pitchFamily="49" charset="0"/>
              </a:rPr>
              <a:t>hue=</a:t>
            </a:r>
            <a:r>
              <a:rPr lang="en-GB" altLang="zh-CN" b="0" i="0" dirty="0">
                <a:solidFill>
                  <a:srgbClr val="0000FF"/>
                </a:solidFill>
                <a:effectLst/>
                <a:latin typeface="Consolas" panose="020B0609020204030204" pitchFamily="49" charset="0"/>
              </a:rPr>
              <a:t>‘left’</a:t>
            </a:r>
            <a:r>
              <a:rPr lang="en-GB" altLang="zh-CN" b="0" i="0" dirty="0">
                <a:solidFill>
                  <a:srgbClr val="000000"/>
                </a:solidFill>
                <a:effectLst/>
                <a:latin typeface="Consolas" panose="020B0609020204030204" pitchFamily="49" charset="0"/>
              </a:rPr>
              <a:t>,</a:t>
            </a:r>
            <a:r>
              <a:rPr lang="en-US" altLang="zh-CN" b="0" i="0" dirty="0">
                <a:solidFill>
                  <a:srgbClr val="008200"/>
                </a:solidFill>
                <a:effectLst/>
                <a:latin typeface="Consolas" panose="020B0609020204030204" pitchFamily="49" charset="0"/>
              </a:rPr>
              <a:t> # </a:t>
            </a:r>
            <a:r>
              <a:rPr lang="zh-CN" altLang="en-US" b="0" i="0" dirty="0">
                <a:solidFill>
                  <a:srgbClr val="008200"/>
                </a:solidFill>
                <a:effectLst/>
                <a:latin typeface="Consolas" panose="020B0609020204030204" pitchFamily="49" charset="0"/>
              </a:rPr>
              <a:t>根据</a:t>
            </a:r>
            <a:r>
              <a:rPr lang="en-US" altLang="zh-CN" b="0" i="0" dirty="0">
                <a:solidFill>
                  <a:srgbClr val="008200"/>
                </a:solidFill>
                <a:effectLst/>
                <a:latin typeface="Consolas" panose="020B0609020204030204" pitchFamily="49" charset="0"/>
              </a:rPr>
              <a:t>left</a:t>
            </a:r>
            <a:r>
              <a:rPr lang="zh-CN" altLang="en-US" b="0" i="0" dirty="0">
                <a:solidFill>
                  <a:srgbClr val="008200"/>
                </a:solidFill>
                <a:effectLst/>
                <a:latin typeface="Consolas" panose="020B0609020204030204" pitchFamily="49" charset="0"/>
              </a:rPr>
              <a:t>的值划分颜色</a:t>
            </a:r>
            <a:endParaRPr lang="zh-CN" altLang="en-US" b="0" i="0" dirty="0">
              <a:solidFill>
                <a:srgbClr val="5C5C5C"/>
              </a:solidFill>
              <a:effectLst/>
              <a:latin typeface="Consolas" panose="020B0609020204030204" pitchFamily="49" charset="0"/>
            </a:endParaRPr>
          </a:p>
          <a:p>
            <a:pPr>
              <a:lnSpc>
                <a:spcPct val="150000"/>
              </a:lnSpc>
              <a:buFont typeface="+mj-lt"/>
              <a:buAutoNum type="arabicPeriod"/>
            </a:pPr>
            <a:br>
              <a:rPr lang="en-GB" altLang="zh-CN" b="0" i="0" dirty="0">
                <a:solidFill>
                  <a:srgbClr val="000000"/>
                </a:solidFill>
                <a:effectLst/>
                <a:latin typeface="Consolas" panose="020B0609020204030204" pitchFamily="49" charset="0"/>
              </a:rPr>
            </a:br>
            <a:r>
              <a:rPr lang="en-GB" altLang="zh-CN" b="0" i="0" dirty="0">
                <a:solidFill>
                  <a:srgbClr val="000000"/>
                </a:solidFill>
                <a:effectLst/>
                <a:latin typeface="Consolas" panose="020B0609020204030204" pitchFamily="49" charset="0"/>
              </a:rPr>
              <a:t>kind=</a:t>
            </a:r>
            <a:r>
              <a:rPr lang="en-GB" altLang="zh-CN" b="0" i="0" dirty="0">
                <a:solidFill>
                  <a:srgbClr val="0000FF"/>
                </a:solidFill>
                <a:effectLst/>
                <a:latin typeface="Consolas" panose="020B0609020204030204" pitchFamily="49" charset="0"/>
              </a:rPr>
              <a:t>‘reg’</a:t>
            </a:r>
            <a:r>
              <a:rPr lang="en-GB" altLang="zh-CN" b="0" i="0" dirty="0">
                <a:solidFill>
                  <a:srgbClr val="000000"/>
                </a:solidFill>
                <a:effectLst/>
                <a:latin typeface="Consolas" panose="020B0609020204030204" pitchFamily="49" charset="0"/>
              </a:rPr>
              <a:t>,</a:t>
            </a:r>
            <a:r>
              <a:rPr lang="en-US" altLang="zh-CN" b="0" i="0" dirty="0">
                <a:solidFill>
                  <a:srgbClr val="008200"/>
                </a:solidFill>
                <a:effectLst/>
                <a:latin typeface="Consolas" panose="020B0609020204030204" pitchFamily="49" charset="0"/>
              </a:rPr>
              <a:t> # </a:t>
            </a:r>
            <a:r>
              <a:rPr lang="zh-CN" altLang="en-US" b="0" i="0" dirty="0">
                <a:solidFill>
                  <a:srgbClr val="008200"/>
                </a:solidFill>
                <a:effectLst/>
                <a:latin typeface="Consolas" panose="020B0609020204030204" pitchFamily="49" charset="0"/>
              </a:rPr>
              <a:t>除主对角线外画回归方程</a:t>
            </a:r>
            <a:br>
              <a:rPr lang="en-GB" altLang="zh-CN" b="0" i="0" dirty="0">
                <a:solidFill>
                  <a:srgbClr val="000000"/>
                </a:solidFill>
                <a:effectLst/>
                <a:latin typeface="Consolas" panose="020B0609020204030204" pitchFamily="49" charset="0"/>
              </a:rPr>
            </a:br>
            <a:r>
              <a:rPr lang="en-GB" altLang="zh-CN" b="0" i="0" dirty="0">
                <a:solidFill>
                  <a:srgbClr val="000000"/>
                </a:solidFill>
                <a:effectLst/>
                <a:latin typeface="Consolas" panose="020B0609020204030204" pitchFamily="49" charset="0"/>
              </a:rPr>
              <a:t>diag_kind=</a:t>
            </a:r>
            <a:r>
              <a:rPr lang="en-GB" altLang="zh-CN" b="0" i="0" dirty="0">
                <a:solidFill>
                  <a:srgbClr val="0000FF"/>
                </a:solidFill>
                <a:effectLst/>
                <a:latin typeface="Consolas" panose="020B0609020204030204" pitchFamily="49" charset="0"/>
              </a:rPr>
              <a:t>‘kde’</a:t>
            </a:r>
            <a:r>
              <a:rPr lang="en-US" altLang="zh-CN" b="0" i="0" dirty="0">
                <a:solidFill>
                  <a:srgbClr val="008200"/>
                </a:solidFill>
                <a:effectLst/>
                <a:latin typeface="Consolas" panose="020B0609020204030204" pitchFamily="49" charset="0"/>
              </a:rPr>
              <a:t> # </a:t>
            </a:r>
            <a:r>
              <a:rPr lang="zh-CN" altLang="en-US" dirty="0">
                <a:solidFill>
                  <a:srgbClr val="008200"/>
                </a:solidFill>
                <a:latin typeface="Consolas" panose="020B0609020204030204" pitchFamily="49" charset="0"/>
              </a:rPr>
              <a:t>主对角线画密度分布</a:t>
            </a:r>
            <a:br>
              <a:rPr lang="en-GB" altLang="zh-CN" b="0" i="0" dirty="0">
                <a:solidFill>
                  <a:srgbClr val="0000FF"/>
                </a:solidFill>
                <a:effectLst/>
                <a:latin typeface="Consolas" panose="020B0609020204030204" pitchFamily="49" charset="0"/>
              </a:rPr>
            </a:b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plt.savefig(</a:t>
            </a:r>
            <a:r>
              <a:rPr lang="en-GB" altLang="zh-CN" b="0" i="0" dirty="0">
                <a:solidFill>
                  <a:srgbClr val="0000FF"/>
                </a:solidFill>
                <a:effectLst/>
                <a:latin typeface="Consolas" panose="020B0609020204030204" pitchFamily="49" charset="0"/>
              </a:rPr>
              <a:t>'figure3_png.png'</a:t>
            </a:r>
            <a:r>
              <a:rPr lang="en-GB" altLang="zh-CN" b="0" i="0" dirty="0">
                <a:solidFill>
                  <a:srgbClr val="000000"/>
                </a:solidFill>
                <a:effectLst/>
                <a:latin typeface="Consolas" panose="020B0609020204030204" pitchFamily="49" charset="0"/>
              </a:rPr>
              <a:t>,dpi=300)  </a:t>
            </a:r>
            <a:endParaRPr lang="en-GB" altLang="zh-CN" b="0" i="0" dirty="0">
              <a:solidFill>
                <a:srgbClr val="5C5C5C"/>
              </a:solidFill>
              <a:effectLst/>
              <a:latin typeface="Consolas" panose="020B0609020204030204" pitchFamily="49" charset="0"/>
            </a:endParaRPr>
          </a:p>
        </p:txBody>
      </p:sp>
      <p:sp>
        <p:nvSpPr>
          <p:cNvPr id="6" name="文本框 5">
            <a:extLst>
              <a:ext uri="{FF2B5EF4-FFF2-40B4-BE49-F238E27FC236}">
                <a16:creationId xmlns:a16="http://schemas.microsoft.com/office/drawing/2014/main" id="{61CB63F2-FC63-9328-A190-52367BC633E5}"/>
              </a:ext>
            </a:extLst>
          </p:cNvPr>
          <p:cNvSpPr txBox="1"/>
          <p:nvPr/>
        </p:nvSpPr>
        <p:spPr>
          <a:xfrm>
            <a:off x="285981" y="4871918"/>
            <a:ext cx="4542967" cy="1900136"/>
          </a:xfrm>
          <a:prstGeom prst="rect">
            <a:avLst/>
          </a:prstGeom>
          <a:noFill/>
        </p:spPr>
        <p:txBody>
          <a:bodyPr wrap="square" rtlCol="0">
            <a:spAutoFit/>
          </a:bodyPr>
          <a:lstStyle/>
          <a:p>
            <a:pPr>
              <a:lnSpc>
                <a:spcPct val="150000"/>
              </a:lnSpc>
            </a:pPr>
            <a:r>
              <a:rPr lang="zh-CN" altLang="en-US" sz="2000" b="1" dirty="0"/>
              <a:t>通过散点的分布可以知道变量在不同区域的集中程度</a:t>
            </a:r>
            <a:r>
              <a:rPr lang="en-US" altLang="zh-CN" sz="2000" b="1" dirty="0"/>
              <a:t>,</a:t>
            </a:r>
            <a:r>
              <a:rPr lang="zh-CN" altLang="en-US" sz="2000" b="1" dirty="0"/>
              <a:t>以及这些变量中几乎不成线性分布</a:t>
            </a:r>
            <a:r>
              <a:rPr lang="en-US" altLang="zh-CN" sz="2000" b="1" dirty="0"/>
              <a:t>,</a:t>
            </a:r>
            <a:r>
              <a:rPr lang="zh-CN" altLang="en-US" sz="2000" b="1" dirty="0"/>
              <a:t>也可以看出有些变量</a:t>
            </a:r>
            <a:r>
              <a:rPr lang="en-US" altLang="zh-CN" sz="2000" b="1" dirty="0"/>
              <a:t>(</a:t>
            </a:r>
            <a:r>
              <a:rPr lang="zh-CN" altLang="en-US" sz="2000" b="1" dirty="0"/>
              <a:t>如员工满意度</a:t>
            </a:r>
            <a:r>
              <a:rPr lang="en-US" altLang="zh-CN" sz="2000" b="1" dirty="0"/>
              <a:t>)</a:t>
            </a:r>
            <a:r>
              <a:rPr lang="zh-CN" altLang="en-US" sz="2000" b="1" dirty="0"/>
              <a:t>对是否离职的影响是很大的</a:t>
            </a:r>
          </a:p>
        </p:txBody>
      </p:sp>
    </p:spTree>
    <p:extLst>
      <p:ext uri="{BB962C8B-B14F-4D97-AF65-F5344CB8AC3E}">
        <p14:creationId xmlns:p14="http://schemas.microsoft.com/office/powerpoint/2010/main" val="4103186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352098" y="2824860"/>
            <a:ext cx="5419185" cy="604140"/>
          </a:xfrm>
        </p:spPr>
        <p:txBody>
          <a:bodyPr>
            <a:spAutoFit/>
          </a:bodyPr>
          <a:lstStyle/>
          <a:p>
            <a:r>
              <a:rPr lang="zh-CN" altLang="en-US" sz="3600" dirty="0">
                <a:latin typeface="+mn-lt"/>
                <a:ea typeface="+mn-ea"/>
                <a:cs typeface="+mn-ea"/>
                <a:sym typeface="+mn-lt"/>
              </a:rPr>
              <a:t>分析和预测</a:t>
            </a:r>
            <a:r>
              <a:rPr lang="en-US" altLang="zh-CN" sz="3600" dirty="0">
                <a:latin typeface="+mn-lt"/>
                <a:ea typeface="+mn-ea"/>
                <a:cs typeface="+mn-ea"/>
                <a:sym typeface="+mn-lt"/>
              </a:rPr>
              <a:t>,</a:t>
            </a:r>
            <a:r>
              <a:rPr lang="zh-CN" altLang="en-US" sz="3600" dirty="0">
                <a:latin typeface="+mn-lt"/>
                <a:ea typeface="+mn-ea"/>
                <a:cs typeface="+mn-ea"/>
                <a:sym typeface="+mn-lt"/>
              </a:rPr>
              <a:t>筛选</a:t>
            </a:r>
          </a:p>
        </p:txBody>
      </p:sp>
      <p:sp>
        <p:nvSpPr>
          <p:cNvPr id="6" name="文本占位符 5"/>
          <p:cNvSpPr>
            <a:spLocks noGrp="1"/>
          </p:cNvSpPr>
          <p:nvPr>
            <p:ph type="body" idx="1"/>
          </p:nvPr>
        </p:nvSpPr>
        <p:spPr>
          <a:xfrm>
            <a:off x="2353214" y="3733086"/>
            <a:ext cx="5419185" cy="473206"/>
          </a:xfrm>
        </p:spPr>
        <p:txBody>
          <a:bodyPr>
            <a:spAutoFit/>
          </a:bodyPr>
          <a:lstStyle/>
          <a:p>
            <a:pPr lvl="0"/>
            <a:r>
              <a:rPr lang="en-US" altLang="zh-CN" sz="1800" dirty="0">
                <a:cs typeface="+mn-ea"/>
                <a:sym typeface="+mn-lt"/>
              </a:rPr>
              <a:t>Analysis and forecasting</a:t>
            </a:r>
            <a:endParaRPr lang="zh-CN" altLang="en-US" sz="1800" dirty="0">
              <a:cs typeface="+mn-ea"/>
              <a:sym typeface="+mn-lt"/>
            </a:endParaRPr>
          </a:p>
        </p:txBody>
      </p:sp>
      <p:sp>
        <p:nvSpPr>
          <p:cNvPr id="9" name="文本框 8"/>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cs typeface="+mn-ea"/>
                <a:sym typeface="+mn-lt"/>
              </a:rPr>
              <a:t>/05</a:t>
            </a:r>
            <a:endParaRPr lang="zh-CN" altLang="en-US" spc="100" dirty="0">
              <a:solidFill>
                <a:schemeClr val="accent1"/>
              </a:solidFill>
              <a:cs typeface="+mn-ea"/>
              <a:sym typeface="+mn-lt"/>
            </a:endParaRPr>
          </a:p>
        </p:txBody>
      </p:sp>
    </p:spTree>
    <p:extLst>
      <p:ext uri="{BB962C8B-B14F-4D97-AF65-F5344CB8AC3E}">
        <p14:creationId xmlns:p14="http://schemas.microsoft.com/office/powerpoint/2010/main" val="2459939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a:extLst>
              <a:ext uri="{FF2B5EF4-FFF2-40B4-BE49-F238E27FC236}">
                <a16:creationId xmlns:a16="http://schemas.microsoft.com/office/drawing/2014/main" id="{B90825C6-29C3-0705-F03A-06382A4C87EB}"/>
              </a:ext>
            </a:extLst>
          </p:cNvPr>
          <p:cNvSpPr txBox="1">
            <a:spLocks/>
          </p:cNvSpPr>
          <p:nvPr/>
        </p:nvSpPr>
        <p:spPr>
          <a:xfrm>
            <a:off x="5028911" y="148335"/>
            <a:ext cx="2134177" cy="604140"/>
          </a:xfrm>
          <a:prstGeom prst="rect">
            <a:avLst/>
          </a:prstGeom>
        </p:spPr>
        <p:txBody>
          <a:bodyPr wrap="square">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600" dirty="0">
                <a:latin typeface="+mn-lt"/>
                <a:ea typeface="+mn-ea"/>
                <a:cs typeface="+mn-ea"/>
                <a:sym typeface="+mn-lt"/>
              </a:rPr>
              <a:t>独热编码</a:t>
            </a:r>
          </a:p>
        </p:txBody>
      </p:sp>
      <p:sp>
        <p:nvSpPr>
          <p:cNvPr id="4" name="文本框 3">
            <a:extLst>
              <a:ext uri="{FF2B5EF4-FFF2-40B4-BE49-F238E27FC236}">
                <a16:creationId xmlns:a16="http://schemas.microsoft.com/office/drawing/2014/main" id="{E0271721-1CFB-5123-A642-AE35DFDA67F5}"/>
              </a:ext>
            </a:extLst>
          </p:cNvPr>
          <p:cNvSpPr txBox="1"/>
          <p:nvPr/>
        </p:nvSpPr>
        <p:spPr>
          <a:xfrm>
            <a:off x="161635" y="1183838"/>
            <a:ext cx="5639090" cy="5324535"/>
          </a:xfrm>
          <a:prstGeom prst="rect">
            <a:avLst/>
          </a:prstGeom>
          <a:noFill/>
        </p:spPr>
        <p:txBody>
          <a:bodyPr wrap="square">
            <a:spAutoFit/>
          </a:bodyPr>
          <a:lstStyle/>
          <a:p>
            <a:pPr algn="l">
              <a:buFont typeface="+mj-lt"/>
              <a:buAutoNum type="arabicPeriod"/>
            </a:pPr>
            <a:r>
              <a:rPr lang="en-US" altLang="zh-CN" sz="2000" b="0" i="0" dirty="0">
                <a:solidFill>
                  <a:srgbClr val="008200"/>
                </a:solidFill>
                <a:effectLst/>
                <a:latin typeface="Consolas" panose="020B0609020204030204" pitchFamily="49" charset="0"/>
              </a:rPr>
              <a:t># </a:t>
            </a:r>
            <a:r>
              <a:rPr lang="zh-CN" altLang="en-US" sz="2000" b="0" i="0" dirty="0">
                <a:solidFill>
                  <a:srgbClr val="008200"/>
                </a:solidFill>
                <a:effectLst/>
                <a:latin typeface="Consolas" panose="020B0609020204030204" pitchFamily="49" charset="0"/>
              </a:rPr>
              <a:t>先将字符串数据进行独热编码</a:t>
            </a:r>
            <a:r>
              <a:rPr lang="zh-CN" altLang="en-US" sz="2000" b="0" i="0" dirty="0">
                <a:solidFill>
                  <a:srgbClr val="000000"/>
                </a:solidFill>
                <a:effectLst/>
                <a:latin typeface="Consolas" panose="020B0609020204030204" pitchFamily="49" charset="0"/>
              </a:rPr>
              <a:t>  </a:t>
            </a:r>
            <a:endParaRPr lang="zh-CN" altLang="en-US"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0000"/>
                </a:solidFill>
                <a:effectLst/>
                <a:latin typeface="Consolas" panose="020B0609020204030204" pitchFamily="49" charset="0"/>
              </a:rPr>
              <a:t>data.head()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8200"/>
                </a:solidFill>
                <a:effectLst/>
                <a:latin typeface="Consolas" panose="020B0609020204030204" pitchFamily="49" charset="0"/>
              </a:rPr>
              <a:t>#</a:t>
            </a:r>
            <a:r>
              <a:rPr lang="zh-CN" altLang="en-US" sz="2000" b="0" i="0" dirty="0">
                <a:solidFill>
                  <a:srgbClr val="008200"/>
                </a:solidFill>
                <a:effectLst/>
                <a:latin typeface="Consolas" panose="020B0609020204030204" pitchFamily="49" charset="0"/>
              </a:rPr>
              <a:t>发现有</a:t>
            </a:r>
            <a:r>
              <a:rPr lang="en-GB" altLang="zh-CN" sz="2000" b="0" i="0" dirty="0">
                <a:solidFill>
                  <a:srgbClr val="008200"/>
                </a:solidFill>
                <a:effectLst/>
                <a:latin typeface="Consolas" panose="020B0609020204030204" pitchFamily="49" charset="0"/>
              </a:rPr>
              <a:t>department </a:t>
            </a:r>
            <a:r>
              <a:rPr lang="zh-CN" altLang="en-US" sz="2000" b="0" i="0" dirty="0">
                <a:solidFill>
                  <a:srgbClr val="008200"/>
                </a:solidFill>
                <a:effectLst/>
                <a:latin typeface="Consolas" panose="020B0609020204030204" pitchFamily="49" charset="0"/>
              </a:rPr>
              <a:t>和</a:t>
            </a:r>
            <a:r>
              <a:rPr lang="en-GB" altLang="zh-CN" sz="2000" b="0" i="0" dirty="0">
                <a:solidFill>
                  <a:srgbClr val="008200"/>
                </a:solidFill>
                <a:effectLst/>
                <a:latin typeface="Consolas" panose="020B0609020204030204" pitchFamily="49" charset="0"/>
              </a:rPr>
              <a:t>salary</a:t>
            </a:r>
            <a:r>
              <a:rPr lang="en-GB" altLang="zh-CN" sz="2000" b="0" i="0" dirty="0">
                <a:solidFill>
                  <a:srgbClr val="000000"/>
                </a:solidFill>
                <a:effectLst/>
                <a:latin typeface="Consolas" panose="020B0609020204030204" pitchFamily="49" charset="0"/>
              </a:rPr>
              <a:t>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8200"/>
                </a:solidFill>
                <a:effectLst/>
                <a:latin typeface="Consolas" panose="020B0609020204030204" pitchFamily="49" charset="0"/>
              </a:rPr>
              <a:t># data['Department'].value_counts()</a:t>
            </a:r>
            <a:r>
              <a:rPr lang="en-GB" altLang="zh-CN" sz="2000" b="0" i="0" dirty="0">
                <a:solidFill>
                  <a:srgbClr val="000000"/>
                </a:solidFill>
                <a:effectLst/>
                <a:latin typeface="Consolas" panose="020B0609020204030204" pitchFamily="49" charset="0"/>
              </a:rPr>
              <a:t>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8200"/>
                </a:solidFill>
                <a:effectLst/>
                <a:latin typeface="Consolas" panose="020B0609020204030204" pitchFamily="49" charset="0"/>
              </a:rPr>
              <a:t>#</a:t>
            </a:r>
            <a:r>
              <a:rPr lang="zh-CN" altLang="en-US" sz="2000" b="0" i="0" dirty="0">
                <a:solidFill>
                  <a:srgbClr val="008200"/>
                </a:solidFill>
                <a:effectLst/>
                <a:latin typeface="Consolas" panose="020B0609020204030204" pitchFamily="49" charset="0"/>
              </a:rPr>
              <a:t>进行独热编码</a:t>
            </a:r>
            <a:r>
              <a:rPr lang="zh-CN" altLang="en-US" sz="2000" b="0" i="0" dirty="0">
                <a:solidFill>
                  <a:srgbClr val="000000"/>
                </a:solidFill>
                <a:effectLst/>
                <a:latin typeface="Consolas" panose="020B0609020204030204" pitchFamily="49" charset="0"/>
              </a:rPr>
              <a:t>  </a:t>
            </a:r>
            <a:endParaRPr lang="zh-CN" altLang="en-US"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0000"/>
                </a:solidFill>
                <a:effectLst/>
                <a:latin typeface="Consolas" panose="020B0609020204030204" pitchFamily="49" charset="0"/>
              </a:rPr>
              <a:t>dumm_Department = pd.get_dummies(data[</a:t>
            </a:r>
            <a:r>
              <a:rPr lang="en-GB" altLang="zh-CN" sz="2000" b="0" i="0" dirty="0">
                <a:solidFill>
                  <a:srgbClr val="0000FF"/>
                </a:solidFill>
                <a:effectLst/>
                <a:latin typeface="Consolas" panose="020B0609020204030204" pitchFamily="49" charset="0"/>
              </a:rPr>
              <a:t>'Department'</a:t>
            </a:r>
            <a:r>
              <a:rPr lang="en-GB" altLang="zh-CN" sz="2000" b="0" i="0" dirty="0">
                <a:solidFill>
                  <a:srgbClr val="000000"/>
                </a:solidFill>
                <a:effectLst/>
                <a:latin typeface="Consolas" panose="020B0609020204030204" pitchFamily="49" charset="0"/>
              </a:rPr>
              <a:t>],prefix=</a:t>
            </a:r>
            <a:r>
              <a:rPr lang="en-GB" altLang="zh-CN" sz="2000" b="0" i="0" dirty="0">
                <a:solidFill>
                  <a:srgbClr val="0000FF"/>
                </a:solidFill>
                <a:effectLst/>
                <a:latin typeface="Consolas" panose="020B0609020204030204" pitchFamily="49" charset="0"/>
              </a:rPr>
              <a:t>'Department'</a:t>
            </a:r>
            <a:r>
              <a:rPr lang="en-GB" altLang="zh-CN" sz="2000" b="0" i="0" dirty="0">
                <a:solidFill>
                  <a:srgbClr val="000000"/>
                </a:solidFill>
                <a:effectLst/>
                <a:latin typeface="Consolas" panose="020B0609020204030204" pitchFamily="49" charset="0"/>
              </a:rPr>
              <a:t>).astype(int)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0000"/>
                </a:solidFill>
                <a:effectLst/>
                <a:latin typeface="Consolas" panose="020B0609020204030204" pitchFamily="49" charset="0"/>
              </a:rPr>
              <a:t>dumm_Salary = pd.get_dummies(data[</a:t>
            </a:r>
            <a:r>
              <a:rPr lang="en-GB" altLang="zh-CN" sz="2000" b="0" i="0" dirty="0">
                <a:solidFill>
                  <a:srgbClr val="0000FF"/>
                </a:solidFill>
                <a:effectLst/>
                <a:latin typeface="Consolas" panose="020B0609020204030204" pitchFamily="49" charset="0"/>
              </a:rPr>
              <a:t>'salary'</a:t>
            </a:r>
            <a:r>
              <a:rPr lang="en-GB" altLang="zh-CN" sz="2000" b="0" i="0" dirty="0">
                <a:solidFill>
                  <a:srgbClr val="000000"/>
                </a:solidFill>
                <a:effectLst/>
                <a:latin typeface="Consolas" panose="020B0609020204030204" pitchFamily="49" charset="0"/>
              </a:rPr>
              <a:t>],prefix=</a:t>
            </a:r>
            <a:r>
              <a:rPr lang="en-GB" altLang="zh-CN" sz="2000" b="0" i="0" dirty="0">
                <a:solidFill>
                  <a:srgbClr val="0000FF"/>
                </a:solidFill>
                <a:effectLst/>
                <a:latin typeface="Consolas" panose="020B0609020204030204" pitchFamily="49" charset="0"/>
              </a:rPr>
              <a:t>'salary'</a:t>
            </a:r>
            <a:r>
              <a:rPr lang="en-GB" altLang="zh-CN" sz="2000" b="0" i="0" dirty="0">
                <a:solidFill>
                  <a:srgbClr val="000000"/>
                </a:solidFill>
                <a:effectLst/>
                <a:latin typeface="Consolas" panose="020B0609020204030204" pitchFamily="49" charset="0"/>
              </a:rPr>
              <a:t>).astype(</a:t>
            </a:r>
            <a:r>
              <a:rPr lang="en-GB" altLang="zh-CN" sz="2000" b="0" i="0" dirty="0">
                <a:solidFill>
                  <a:srgbClr val="0000FF"/>
                </a:solidFill>
                <a:effectLst/>
                <a:latin typeface="Consolas" panose="020B0609020204030204" pitchFamily="49" charset="0"/>
              </a:rPr>
              <a:t>'int'</a:t>
            </a:r>
            <a:r>
              <a:rPr lang="en-GB" altLang="zh-CN" sz="2000" b="0" i="0" dirty="0">
                <a:solidFill>
                  <a:srgbClr val="000000"/>
                </a:solidFill>
                <a:effectLst/>
                <a:latin typeface="Consolas" panose="020B0609020204030204" pitchFamily="49" charset="0"/>
              </a:rPr>
              <a:t>)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8200"/>
                </a:solidFill>
                <a:effectLst/>
                <a:latin typeface="Consolas" panose="020B0609020204030204" pitchFamily="49" charset="0"/>
              </a:rPr>
              <a:t>#</a:t>
            </a:r>
            <a:r>
              <a:rPr lang="zh-CN" altLang="en-US" sz="2000" b="0" i="0" dirty="0">
                <a:solidFill>
                  <a:srgbClr val="008200"/>
                </a:solidFill>
                <a:effectLst/>
                <a:latin typeface="Consolas" panose="020B0609020204030204" pitchFamily="49" charset="0"/>
              </a:rPr>
              <a:t>删除原有的对象</a:t>
            </a:r>
            <a:r>
              <a:rPr lang="zh-CN" altLang="en-US" sz="2000" b="0" i="0" dirty="0">
                <a:solidFill>
                  <a:srgbClr val="000000"/>
                </a:solidFill>
                <a:effectLst/>
                <a:latin typeface="Consolas" panose="020B0609020204030204" pitchFamily="49" charset="0"/>
              </a:rPr>
              <a:t>  </a:t>
            </a:r>
            <a:endParaRPr lang="zh-CN" altLang="en-US"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0000"/>
                </a:solidFill>
                <a:effectLst/>
                <a:latin typeface="Consolas" panose="020B0609020204030204" pitchFamily="49" charset="0"/>
              </a:rPr>
              <a:t>dropped = data.drop([</a:t>
            </a:r>
            <a:r>
              <a:rPr lang="en-GB" altLang="zh-CN" sz="2000" b="0" i="0" dirty="0">
                <a:solidFill>
                  <a:srgbClr val="0000FF"/>
                </a:solidFill>
                <a:effectLst/>
                <a:latin typeface="Consolas" panose="020B0609020204030204" pitchFamily="49" charset="0"/>
              </a:rPr>
              <a:t>'Department'</a:t>
            </a:r>
            <a:r>
              <a:rPr lang="en-GB" altLang="zh-CN" sz="2000" b="0" i="0" dirty="0">
                <a:solidFill>
                  <a:srgbClr val="000000"/>
                </a:solidFill>
                <a:effectLst/>
                <a:latin typeface="Consolas" panose="020B0609020204030204" pitchFamily="49" charset="0"/>
              </a:rPr>
              <a:t>,</a:t>
            </a:r>
            <a:r>
              <a:rPr lang="en-GB" altLang="zh-CN" sz="2000" b="0" i="0" dirty="0">
                <a:solidFill>
                  <a:srgbClr val="0000FF"/>
                </a:solidFill>
                <a:effectLst/>
                <a:latin typeface="Consolas" panose="020B0609020204030204" pitchFamily="49" charset="0"/>
              </a:rPr>
              <a:t>'salary'</a:t>
            </a:r>
            <a:r>
              <a:rPr lang="en-GB" altLang="zh-CN" sz="2000" b="0" i="0" dirty="0">
                <a:solidFill>
                  <a:srgbClr val="000000"/>
                </a:solidFill>
                <a:effectLst/>
                <a:latin typeface="Consolas" panose="020B0609020204030204" pitchFamily="49" charset="0"/>
              </a:rPr>
              <a:t>],axis=1)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8200"/>
                </a:solidFill>
                <a:effectLst/>
                <a:latin typeface="Consolas" panose="020B0609020204030204" pitchFamily="49" charset="0"/>
              </a:rPr>
              <a:t>#JOIN</a:t>
            </a:r>
            <a:r>
              <a:rPr lang="zh-CN" altLang="en-US" sz="2000" b="0" i="0" dirty="0">
                <a:solidFill>
                  <a:srgbClr val="008200"/>
                </a:solidFill>
                <a:effectLst/>
                <a:latin typeface="Consolas" panose="020B0609020204030204" pitchFamily="49" charset="0"/>
              </a:rPr>
              <a:t>按行拼接</a:t>
            </a:r>
            <a:r>
              <a:rPr lang="zh-CN" altLang="en-US" sz="2000" b="0" i="0" dirty="0">
                <a:solidFill>
                  <a:srgbClr val="000000"/>
                </a:solidFill>
                <a:effectLst/>
                <a:latin typeface="Consolas" panose="020B0609020204030204" pitchFamily="49" charset="0"/>
              </a:rPr>
              <a:t>  </a:t>
            </a:r>
            <a:endParaRPr lang="zh-CN" altLang="en-US"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0000"/>
                </a:solidFill>
                <a:effectLst/>
                <a:latin typeface="Consolas" panose="020B0609020204030204" pitchFamily="49" charset="0"/>
              </a:rPr>
              <a:t>data_new =dropped.join([dumm_Department,dumm_Salary],how = </a:t>
            </a:r>
            <a:r>
              <a:rPr lang="en-GB" altLang="zh-CN" sz="2000" b="0" i="0" dirty="0">
                <a:solidFill>
                  <a:srgbClr val="0000FF"/>
                </a:solidFill>
                <a:effectLst/>
                <a:latin typeface="Consolas" panose="020B0609020204030204" pitchFamily="49" charset="0"/>
              </a:rPr>
              <a:t>'outer'</a:t>
            </a:r>
            <a:r>
              <a:rPr lang="en-GB" altLang="zh-CN" sz="2000" b="0" i="0" dirty="0">
                <a:solidFill>
                  <a:srgbClr val="000000"/>
                </a:solidFill>
                <a:effectLst/>
                <a:latin typeface="Consolas" panose="020B0609020204030204" pitchFamily="49" charset="0"/>
              </a:rPr>
              <a:t>)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0000"/>
                </a:solidFill>
                <a:effectLst/>
                <a:latin typeface="Consolas" panose="020B0609020204030204" pitchFamily="49" charset="0"/>
              </a:rPr>
              <a:t>data_new.head()  </a:t>
            </a:r>
            <a:endParaRPr lang="en-GB" altLang="zh-CN" sz="2000" b="0" i="0" dirty="0">
              <a:solidFill>
                <a:srgbClr val="5C5C5C"/>
              </a:solidFill>
              <a:effectLst/>
              <a:latin typeface="Consolas" panose="020B0609020204030204" pitchFamily="49" charset="0"/>
            </a:endParaRPr>
          </a:p>
        </p:txBody>
      </p:sp>
      <p:graphicFrame>
        <p:nvGraphicFramePr>
          <p:cNvPr id="6" name="表格 5">
            <a:extLst>
              <a:ext uri="{FF2B5EF4-FFF2-40B4-BE49-F238E27FC236}">
                <a16:creationId xmlns:a16="http://schemas.microsoft.com/office/drawing/2014/main" id="{EEA6B6C1-48C0-09F9-C03B-E4C6D44AE07C}"/>
              </a:ext>
            </a:extLst>
          </p:cNvPr>
          <p:cNvGraphicFramePr>
            <a:graphicFrameLocks noGrp="1"/>
          </p:cNvGraphicFramePr>
          <p:nvPr>
            <p:extLst>
              <p:ext uri="{D42A27DB-BD31-4B8C-83A1-F6EECF244321}">
                <p14:modId xmlns:p14="http://schemas.microsoft.com/office/powerpoint/2010/main" val="3481031327"/>
              </p:ext>
            </p:extLst>
          </p:nvPr>
        </p:nvGraphicFramePr>
        <p:xfrm>
          <a:off x="5887008" y="1900517"/>
          <a:ext cx="6304992" cy="4123766"/>
        </p:xfrm>
        <a:graphic>
          <a:graphicData uri="http://schemas.openxmlformats.org/drawingml/2006/table">
            <a:tbl>
              <a:tblPr firstRow="1">
                <a:tableStyleId>{073A0DAA-6AF3-43AB-8588-CEC1D06C72B9}</a:tableStyleId>
              </a:tblPr>
              <a:tblGrid>
                <a:gridCol w="268942">
                  <a:extLst>
                    <a:ext uri="{9D8B030D-6E8A-4147-A177-3AD203B41FA5}">
                      <a16:colId xmlns:a16="http://schemas.microsoft.com/office/drawing/2014/main" val="1171406645"/>
                    </a:ext>
                  </a:extLst>
                </a:gridCol>
                <a:gridCol w="781890">
                  <a:extLst>
                    <a:ext uri="{9D8B030D-6E8A-4147-A177-3AD203B41FA5}">
                      <a16:colId xmlns:a16="http://schemas.microsoft.com/office/drawing/2014/main" val="4171115885"/>
                    </a:ext>
                  </a:extLst>
                </a:gridCol>
                <a:gridCol w="525416">
                  <a:extLst>
                    <a:ext uri="{9D8B030D-6E8A-4147-A177-3AD203B41FA5}">
                      <a16:colId xmlns:a16="http://schemas.microsoft.com/office/drawing/2014/main" val="1854819854"/>
                    </a:ext>
                  </a:extLst>
                </a:gridCol>
                <a:gridCol w="525416">
                  <a:extLst>
                    <a:ext uri="{9D8B030D-6E8A-4147-A177-3AD203B41FA5}">
                      <a16:colId xmlns:a16="http://schemas.microsoft.com/office/drawing/2014/main" val="3564731475"/>
                    </a:ext>
                  </a:extLst>
                </a:gridCol>
                <a:gridCol w="525416">
                  <a:extLst>
                    <a:ext uri="{9D8B030D-6E8A-4147-A177-3AD203B41FA5}">
                      <a16:colId xmlns:a16="http://schemas.microsoft.com/office/drawing/2014/main" val="3968483377"/>
                    </a:ext>
                  </a:extLst>
                </a:gridCol>
                <a:gridCol w="525416">
                  <a:extLst>
                    <a:ext uri="{9D8B030D-6E8A-4147-A177-3AD203B41FA5}">
                      <a16:colId xmlns:a16="http://schemas.microsoft.com/office/drawing/2014/main" val="1106258774"/>
                    </a:ext>
                  </a:extLst>
                </a:gridCol>
                <a:gridCol w="525416">
                  <a:extLst>
                    <a:ext uri="{9D8B030D-6E8A-4147-A177-3AD203B41FA5}">
                      <a16:colId xmlns:a16="http://schemas.microsoft.com/office/drawing/2014/main" val="2524070228"/>
                    </a:ext>
                  </a:extLst>
                </a:gridCol>
                <a:gridCol w="525416">
                  <a:extLst>
                    <a:ext uri="{9D8B030D-6E8A-4147-A177-3AD203B41FA5}">
                      <a16:colId xmlns:a16="http://schemas.microsoft.com/office/drawing/2014/main" val="1033377801"/>
                    </a:ext>
                  </a:extLst>
                </a:gridCol>
                <a:gridCol w="525416">
                  <a:extLst>
                    <a:ext uri="{9D8B030D-6E8A-4147-A177-3AD203B41FA5}">
                      <a16:colId xmlns:a16="http://schemas.microsoft.com/office/drawing/2014/main" val="2167671727"/>
                    </a:ext>
                  </a:extLst>
                </a:gridCol>
                <a:gridCol w="525416">
                  <a:extLst>
                    <a:ext uri="{9D8B030D-6E8A-4147-A177-3AD203B41FA5}">
                      <a16:colId xmlns:a16="http://schemas.microsoft.com/office/drawing/2014/main" val="783097750"/>
                    </a:ext>
                  </a:extLst>
                </a:gridCol>
                <a:gridCol w="525416">
                  <a:extLst>
                    <a:ext uri="{9D8B030D-6E8A-4147-A177-3AD203B41FA5}">
                      <a16:colId xmlns:a16="http://schemas.microsoft.com/office/drawing/2014/main" val="4133787659"/>
                    </a:ext>
                  </a:extLst>
                </a:gridCol>
                <a:gridCol w="525416">
                  <a:extLst>
                    <a:ext uri="{9D8B030D-6E8A-4147-A177-3AD203B41FA5}">
                      <a16:colId xmlns:a16="http://schemas.microsoft.com/office/drawing/2014/main" val="611581896"/>
                    </a:ext>
                  </a:extLst>
                </a:gridCol>
              </a:tblGrid>
              <a:tr h="751241">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l" fontAlgn="ctr"/>
                      <a:r>
                        <a:rPr lang="en-GB" sz="1000" u="none" strike="noStrike" dirty="0">
                          <a:effectLst/>
                        </a:rPr>
                        <a:t>satisfaction_level</a:t>
                      </a:r>
                      <a:endParaRPr lang="en-GB"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l" fontAlgn="ctr"/>
                      <a:r>
                        <a:rPr lang="en-GB" sz="1000" u="none" strike="noStrike" dirty="0">
                          <a:effectLst/>
                        </a:rPr>
                        <a:t>last_evaluation</a:t>
                      </a:r>
                      <a:endParaRPr lang="en-GB"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l" fontAlgn="ctr"/>
                      <a:r>
                        <a:rPr lang="en-GB" sz="1000" u="none" strike="noStrike" dirty="0">
                          <a:effectLst/>
                        </a:rPr>
                        <a:t>number_project</a:t>
                      </a:r>
                      <a:endParaRPr lang="en-GB"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l" fontAlgn="ctr"/>
                      <a:r>
                        <a:rPr lang="en-GB" sz="1000" u="none" strike="noStrike" dirty="0">
                          <a:effectLst/>
                        </a:rPr>
                        <a:t>average_montly_hours</a:t>
                      </a:r>
                      <a:endParaRPr lang="en-GB"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l" fontAlgn="ctr"/>
                      <a:r>
                        <a:rPr lang="en-GB" sz="1000" u="none" strike="noStrike" dirty="0">
                          <a:effectLst/>
                        </a:rPr>
                        <a:t>time_spend_company</a:t>
                      </a:r>
                      <a:endParaRPr lang="en-GB"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l" fontAlgn="ctr"/>
                      <a:r>
                        <a:rPr lang="en-GB" sz="1000" u="none" strike="noStrike" dirty="0">
                          <a:effectLst/>
                        </a:rPr>
                        <a:t>Work_accident</a:t>
                      </a:r>
                      <a:endParaRPr lang="en-GB"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l" fontAlgn="ctr"/>
                      <a:r>
                        <a:rPr lang="en-GB" sz="1000" u="none" strike="noStrike" dirty="0">
                          <a:effectLst/>
                        </a:rPr>
                        <a:t>left</a:t>
                      </a:r>
                      <a:endParaRPr lang="en-GB"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l" fontAlgn="ctr"/>
                      <a:r>
                        <a:rPr lang="en-GB" sz="1000" u="none" strike="noStrike" dirty="0">
                          <a:effectLst/>
                        </a:rPr>
                        <a:t>promotion_last_5years</a:t>
                      </a:r>
                      <a:endParaRPr lang="en-GB"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l" fontAlgn="ctr"/>
                      <a:r>
                        <a:rPr lang="en-GB" sz="1000" u="none" strike="noStrike" dirty="0">
                          <a:effectLst/>
                        </a:rPr>
                        <a:t>Department_IT</a:t>
                      </a:r>
                      <a:endParaRPr lang="en-GB"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l" fontAlgn="ctr"/>
                      <a:r>
                        <a:rPr lang="en-GB" sz="1000" u="none" strike="noStrike" dirty="0">
                          <a:effectLst/>
                        </a:rPr>
                        <a:t>Department_RandD</a:t>
                      </a:r>
                      <a:endParaRPr lang="en-GB"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l" fontAlgn="ctr"/>
                      <a:r>
                        <a:rPr lang="en-GB" sz="1000" u="none" strike="noStrike" dirty="0">
                          <a:effectLst/>
                        </a:rPr>
                        <a:t>Department_accounting</a:t>
                      </a:r>
                      <a:endParaRPr lang="en-GB"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299856542"/>
                  </a:ext>
                </a:extLst>
              </a:tr>
              <a:tr h="262407">
                <a:tc>
                  <a:txBody>
                    <a:bodyPr/>
                    <a:lstStyle/>
                    <a:p>
                      <a:pPr algn="l" fontAlgn="ctr"/>
                      <a:r>
                        <a:rPr lang="en-US" altLang="zh-CN" sz="1000" b="1" u="none" strike="noStrike" dirty="0">
                          <a:effectLst/>
                        </a:rPr>
                        <a:t>0</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0.38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157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9057138"/>
                  </a:ext>
                </a:extLst>
              </a:tr>
              <a:tr h="262407">
                <a:tc>
                  <a:txBody>
                    <a:bodyPr/>
                    <a:lstStyle/>
                    <a:p>
                      <a:pPr algn="l" fontAlgn="ctr"/>
                      <a:r>
                        <a:rPr lang="en-US" altLang="zh-CN" sz="1000" b="1" u="none" strike="noStrike" dirty="0">
                          <a:effectLst/>
                        </a:rPr>
                        <a:t>1</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0.80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0.86</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262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6</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6332782"/>
                  </a:ext>
                </a:extLst>
              </a:tr>
              <a:tr h="262407">
                <a:tc>
                  <a:txBody>
                    <a:bodyPr/>
                    <a:lstStyle/>
                    <a:p>
                      <a:pPr algn="l" fontAlgn="ctr"/>
                      <a:r>
                        <a:rPr lang="en-US" altLang="zh-CN" sz="1000" b="1" u="none" strike="noStrike" dirty="0">
                          <a:effectLst/>
                        </a:rPr>
                        <a:t>2</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0.88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272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33239"/>
                  </a:ext>
                </a:extLst>
              </a:tr>
              <a:tr h="259621">
                <a:tc>
                  <a:txBody>
                    <a:bodyPr/>
                    <a:lstStyle/>
                    <a:p>
                      <a:pPr algn="l" fontAlgn="ctr"/>
                      <a:r>
                        <a:rPr lang="en-US" altLang="zh-CN" sz="1000" b="1" u="none" strike="noStrike" dirty="0">
                          <a:effectLst/>
                        </a:rPr>
                        <a:t>3</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0.72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223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3273088"/>
                  </a:ext>
                </a:extLst>
              </a:tr>
              <a:tr h="262407">
                <a:tc>
                  <a:txBody>
                    <a:bodyPr/>
                    <a:lstStyle/>
                    <a:p>
                      <a:pPr algn="l" fontAlgn="ctr"/>
                      <a:r>
                        <a:rPr lang="en-US" altLang="zh-CN" sz="1000" b="1" u="none" strike="noStrike" dirty="0">
                          <a:effectLst/>
                        </a:rPr>
                        <a:t>4</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0.37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0.52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08297971"/>
                  </a:ext>
                </a:extLst>
              </a:tr>
              <a:tr h="751241">
                <a:tc>
                  <a:txBody>
                    <a:bodyPr/>
                    <a:lstStyle/>
                    <a:p>
                      <a:pPr algn="l" fontAlgn="ctr"/>
                      <a:endParaRPr lang="en-US" altLang="zh-CN"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l" fontAlgn="ctr"/>
                      <a:r>
                        <a:rPr lang="en-GB" sz="1000" u="none" strike="noStrike" dirty="0">
                          <a:solidFill>
                            <a:schemeClr val="bg1"/>
                          </a:solidFill>
                          <a:effectLst/>
                        </a:rPr>
                        <a:t>Department_hr</a:t>
                      </a:r>
                      <a:endParaRPr lang="en-GB"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l" fontAlgn="ctr"/>
                      <a:r>
                        <a:rPr lang="en-GB" sz="1000" u="none" strike="noStrike" dirty="0">
                          <a:solidFill>
                            <a:schemeClr val="bg1"/>
                          </a:solidFill>
                          <a:effectLst/>
                        </a:rPr>
                        <a:t>Department_management</a:t>
                      </a:r>
                      <a:endParaRPr lang="en-GB"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l" fontAlgn="ctr"/>
                      <a:r>
                        <a:rPr lang="en-GB" sz="1000" u="none" strike="noStrike" dirty="0">
                          <a:solidFill>
                            <a:schemeClr val="bg1"/>
                          </a:solidFill>
                          <a:effectLst/>
                        </a:rPr>
                        <a:t>Department_marketing</a:t>
                      </a:r>
                      <a:endParaRPr lang="en-GB"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l" fontAlgn="ctr"/>
                      <a:r>
                        <a:rPr lang="en-GB" sz="1000" u="none" strike="noStrike" dirty="0">
                          <a:solidFill>
                            <a:schemeClr val="bg1"/>
                          </a:solidFill>
                          <a:effectLst/>
                        </a:rPr>
                        <a:t>Department_product_mng</a:t>
                      </a:r>
                      <a:endParaRPr lang="en-GB"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l" fontAlgn="ctr"/>
                      <a:r>
                        <a:rPr lang="en-GB" sz="1000" u="none" strike="noStrike" dirty="0">
                          <a:solidFill>
                            <a:schemeClr val="bg1"/>
                          </a:solidFill>
                          <a:effectLst/>
                        </a:rPr>
                        <a:t>Department_sales</a:t>
                      </a:r>
                      <a:endParaRPr lang="en-GB"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l" fontAlgn="ctr"/>
                      <a:r>
                        <a:rPr lang="en-GB" sz="1000" u="none" strike="noStrike" dirty="0">
                          <a:solidFill>
                            <a:schemeClr val="bg1"/>
                          </a:solidFill>
                          <a:effectLst/>
                        </a:rPr>
                        <a:t>Department_support</a:t>
                      </a:r>
                      <a:endParaRPr lang="en-GB"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l" fontAlgn="ctr"/>
                      <a:r>
                        <a:rPr lang="en-GB" sz="1000" u="none" strike="noStrike" dirty="0">
                          <a:solidFill>
                            <a:schemeClr val="bg1"/>
                          </a:solidFill>
                          <a:effectLst/>
                        </a:rPr>
                        <a:t>Department_technical</a:t>
                      </a:r>
                      <a:endParaRPr lang="en-GB"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l" fontAlgn="ctr"/>
                      <a:r>
                        <a:rPr lang="en-GB" sz="1000" u="none" strike="noStrike" dirty="0">
                          <a:solidFill>
                            <a:schemeClr val="bg1"/>
                          </a:solidFill>
                          <a:effectLst/>
                        </a:rPr>
                        <a:t>salary_high</a:t>
                      </a:r>
                      <a:endParaRPr lang="en-GB"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l" fontAlgn="ctr"/>
                      <a:r>
                        <a:rPr lang="en-GB" sz="1000" u="none" strike="noStrike" dirty="0">
                          <a:solidFill>
                            <a:schemeClr val="bg1"/>
                          </a:solidFill>
                          <a:effectLst/>
                        </a:rPr>
                        <a:t>salary_low</a:t>
                      </a:r>
                      <a:endParaRPr lang="en-GB"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l" fontAlgn="ctr"/>
                      <a:r>
                        <a:rPr lang="en-GB" sz="1000" u="none" strike="noStrike" dirty="0">
                          <a:solidFill>
                            <a:schemeClr val="bg1"/>
                          </a:solidFill>
                          <a:effectLst/>
                        </a:rPr>
                        <a:t>salary_medium</a:t>
                      </a:r>
                      <a:endParaRPr lang="en-GB"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algn="l" fontAlgn="ctr"/>
                      <a:endParaRPr lang="en-US" altLang="zh-CN" sz="1000" b="0" i="0" u="none" strike="noStrike" dirty="0">
                        <a:solidFill>
                          <a:schemeClr val="bg1"/>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74642872"/>
                  </a:ext>
                </a:extLst>
              </a:tr>
              <a:tr h="262407">
                <a:tc>
                  <a:txBody>
                    <a:bodyPr/>
                    <a:lstStyle/>
                    <a:p>
                      <a:pPr algn="l" fontAlgn="ctr"/>
                      <a:r>
                        <a:rPr lang="en-US" altLang="zh-CN" sz="1000" b="1" u="none" strike="noStrike" dirty="0">
                          <a:solidFill>
                            <a:srgbClr val="000000"/>
                          </a:solidFill>
                          <a:effectLst/>
                        </a:rPr>
                        <a:t>0</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6045178"/>
                  </a:ext>
                </a:extLst>
              </a:tr>
              <a:tr h="262407">
                <a:tc>
                  <a:txBody>
                    <a:bodyPr/>
                    <a:lstStyle/>
                    <a:p>
                      <a:pPr algn="l" fontAlgn="ctr"/>
                      <a:r>
                        <a:rPr lang="en-US" altLang="zh-CN" sz="1000" b="1" u="none" strike="noStrike" dirty="0">
                          <a:solidFill>
                            <a:srgbClr val="000000"/>
                          </a:solidFill>
                          <a:effectLst/>
                        </a:rPr>
                        <a:t>1</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9758660"/>
                  </a:ext>
                </a:extLst>
              </a:tr>
              <a:tr h="262407">
                <a:tc>
                  <a:txBody>
                    <a:bodyPr/>
                    <a:lstStyle/>
                    <a:p>
                      <a:pPr algn="l" fontAlgn="ctr"/>
                      <a:r>
                        <a:rPr lang="en-US" altLang="zh-CN" sz="1000" b="1" u="none" strike="noStrike" dirty="0">
                          <a:solidFill>
                            <a:srgbClr val="000000"/>
                          </a:solidFill>
                          <a:effectLst/>
                        </a:rPr>
                        <a:t>2</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6361603"/>
                  </a:ext>
                </a:extLst>
              </a:tr>
              <a:tr h="262407">
                <a:tc>
                  <a:txBody>
                    <a:bodyPr/>
                    <a:lstStyle/>
                    <a:p>
                      <a:pPr algn="l" fontAlgn="ctr"/>
                      <a:r>
                        <a:rPr lang="en-US" altLang="zh-CN" sz="1000" b="1" u="none" strike="noStrike" dirty="0">
                          <a:solidFill>
                            <a:srgbClr val="000000"/>
                          </a:solidFill>
                          <a:effectLst/>
                        </a:rPr>
                        <a:t>3</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7865070"/>
                  </a:ext>
                </a:extLst>
              </a:tr>
              <a:tr h="262407">
                <a:tc>
                  <a:txBody>
                    <a:bodyPr/>
                    <a:lstStyle/>
                    <a:p>
                      <a:pPr algn="l" fontAlgn="ctr"/>
                      <a:r>
                        <a:rPr lang="en-US" altLang="zh-CN" sz="1000" b="1" u="none" strike="noStrike" dirty="0">
                          <a:solidFill>
                            <a:srgbClr val="000000"/>
                          </a:solidFill>
                          <a:effectLst/>
                        </a:rPr>
                        <a:t>4</a:t>
                      </a:r>
                      <a:endParaRPr lang="en-US" altLang="zh-CN" sz="1000" b="1"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u="none" strike="noStrike" dirty="0">
                          <a:effectLst/>
                        </a:rPr>
                        <a:t>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850" marR="6850" marT="685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60971"/>
                  </a:ext>
                </a:extLst>
              </a:tr>
            </a:tbl>
          </a:graphicData>
        </a:graphic>
      </p:graphicFrame>
    </p:spTree>
    <p:extLst>
      <p:ext uri="{BB962C8B-B14F-4D97-AF65-F5344CB8AC3E}">
        <p14:creationId xmlns:p14="http://schemas.microsoft.com/office/powerpoint/2010/main" val="373977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a:extLst>
              <a:ext uri="{FF2B5EF4-FFF2-40B4-BE49-F238E27FC236}">
                <a16:creationId xmlns:a16="http://schemas.microsoft.com/office/drawing/2014/main" id="{AAA5C57B-EF45-786C-4808-FA8DA6265DF9}"/>
              </a:ext>
            </a:extLst>
          </p:cNvPr>
          <p:cNvSpPr txBox="1">
            <a:spLocks/>
          </p:cNvSpPr>
          <p:nvPr/>
        </p:nvSpPr>
        <p:spPr>
          <a:xfrm>
            <a:off x="3415554" y="157300"/>
            <a:ext cx="5513582" cy="604140"/>
          </a:xfrm>
          <a:prstGeom prst="rect">
            <a:avLst/>
          </a:prstGeom>
        </p:spPr>
        <p:txBody>
          <a:bodyPr wrap="square">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600" dirty="0">
                <a:latin typeface="+mn-lt"/>
                <a:ea typeface="+mn-ea"/>
                <a:cs typeface="+mn-ea"/>
                <a:sym typeface="+mn-lt"/>
              </a:rPr>
              <a:t>绘制独热编码下的热力图</a:t>
            </a:r>
          </a:p>
        </p:txBody>
      </p:sp>
      <p:pic>
        <p:nvPicPr>
          <p:cNvPr id="4" name="图形 3">
            <a:extLst>
              <a:ext uri="{FF2B5EF4-FFF2-40B4-BE49-F238E27FC236}">
                <a16:creationId xmlns:a16="http://schemas.microsoft.com/office/drawing/2014/main" id="{07853087-7880-63CE-0AB5-95133BD23D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4615" y="961534"/>
            <a:ext cx="6228296" cy="5472260"/>
          </a:xfrm>
          <a:prstGeom prst="rect">
            <a:avLst/>
          </a:prstGeom>
        </p:spPr>
      </p:pic>
      <p:sp>
        <p:nvSpPr>
          <p:cNvPr id="6" name="文本框 5">
            <a:extLst>
              <a:ext uri="{FF2B5EF4-FFF2-40B4-BE49-F238E27FC236}">
                <a16:creationId xmlns:a16="http://schemas.microsoft.com/office/drawing/2014/main" id="{EEF4251E-F3A0-37F2-CF0F-1273555CF9AF}"/>
              </a:ext>
            </a:extLst>
          </p:cNvPr>
          <p:cNvSpPr txBox="1"/>
          <p:nvPr/>
        </p:nvSpPr>
        <p:spPr>
          <a:xfrm>
            <a:off x="174957" y="761440"/>
            <a:ext cx="5696926" cy="2956322"/>
          </a:xfrm>
          <a:prstGeom prst="rect">
            <a:avLst/>
          </a:prstGeom>
          <a:noFill/>
        </p:spPr>
        <p:txBody>
          <a:bodyPr wrap="square">
            <a:spAutoFit/>
          </a:bodyPr>
          <a:lstStyle/>
          <a:p>
            <a:pPr algn="l">
              <a:lnSpc>
                <a:spcPct val="150000"/>
              </a:lnSpc>
              <a:buFont typeface="+mj-lt"/>
              <a:buAutoNum type="arabicPeriod"/>
            </a:pPr>
            <a:r>
              <a:rPr lang="en-US"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相关性热力矩阵</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plt.cla()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err="1">
                <a:solidFill>
                  <a:srgbClr val="000000"/>
                </a:solidFill>
                <a:effectLst/>
                <a:latin typeface="Consolas" panose="020B0609020204030204" pitchFamily="49" charset="0"/>
              </a:rPr>
              <a:t>fig3</a:t>
            </a:r>
            <a:r>
              <a:rPr lang="en-GB" altLang="zh-CN" b="0" i="0" dirty="0">
                <a:solidFill>
                  <a:srgbClr val="000000"/>
                </a:solidFill>
                <a:effectLst/>
                <a:latin typeface="Consolas" panose="020B0609020204030204" pitchFamily="49" charset="0"/>
              </a:rPr>
              <a:t> = plt.figure(figsize=(10,8))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err="1">
                <a:solidFill>
                  <a:srgbClr val="000000"/>
                </a:solidFill>
                <a:effectLst/>
                <a:latin typeface="Consolas" panose="020B0609020204030204" pitchFamily="49" charset="0"/>
              </a:rPr>
              <a:t>corr</a:t>
            </a:r>
            <a:r>
              <a:rPr lang="en-GB" altLang="zh-CN" b="0" i="0" dirty="0">
                <a:solidFill>
                  <a:srgbClr val="000000"/>
                </a:solidFill>
                <a:effectLst/>
                <a:latin typeface="Consolas" panose="020B0609020204030204" pitchFamily="49" charset="0"/>
              </a:rPr>
              <a:t> = </a:t>
            </a:r>
            <a:r>
              <a:rPr lang="en-GB" altLang="zh-CN" b="0" i="0" dirty="0" err="1">
                <a:solidFill>
                  <a:srgbClr val="000000"/>
                </a:solidFill>
                <a:effectLst/>
                <a:latin typeface="Consolas" panose="020B0609020204030204" pitchFamily="49" charset="0"/>
              </a:rPr>
              <a:t>data_new.corr</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err="1">
                <a:solidFill>
                  <a:srgbClr val="000000"/>
                </a:solidFill>
                <a:effectLst/>
                <a:latin typeface="Consolas" panose="020B0609020204030204" pitchFamily="49" charset="0"/>
              </a:rPr>
              <a:t>sns.heatmap</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corr,annot</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True,cmap</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'rainbow'</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fmt</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'.2f'</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plt.savefig(</a:t>
            </a:r>
            <a:r>
              <a:rPr lang="en-GB" altLang="zh-CN" b="0" i="0" dirty="0">
                <a:solidFill>
                  <a:srgbClr val="0000FF"/>
                </a:solidFill>
                <a:effectLst/>
                <a:latin typeface="Consolas" panose="020B0609020204030204" pitchFamily="49" charset="0"/>
              </a:rPr>
              <a:t>'</a:t>
            </a:r>
            <a:r>
              <a:rPr lang="en-GB" altLang="zh-CN" b="0" i="0" dirty="0" err="1">
                <a:solidFill>
                  <a:srgbClr val="0000FF"/>
                </a:solidFill>
                <a:effectLst/>
                <a:latin typeface="Consolas" panose="020B0609020204030204" pitchFamily="49" charset="0"/>
              </a:rPr>
              <a:t>figure4.svg</a:t>
            </a:r>
            <a:r>
              <a:rPr lang="en-GB" altLang="zh-CN" b="0" i="0" dirty="0">
                <a:solidFill>
                  <a:srgbClr val="0000FF"/>
                </a:solidFill>
                <a:effectLst/>
                <a:latin typeface="Consolas" panose="020B0609020204030204" pitchFamily="49" charset="0"/>
              </a:rPr>
              <a:t>'</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p:txBody>
      </p:sp>
      <p:sp>
        <p:nvSpPr>
          <p:cNvPr id="7" name="文本框 6">
            <a:extLst>
              <a:ext uri="{FF2B5EF4-FFF2-40B4-BE49-F238E27FC236}">
                <a16:creationId xmlns:a16="http://schemas.microsoft.com/office/drawing/2014/main" id="{F3018743-D159-C1D2-243F-5DA05C586889}"/>
              </a:ext>
            </a:extLst>
          </p:cNvPr>
          <p:cNvSpPr txBox="1"/>
          <p:nvPr/>
        </p:nvSpPr>
        <p:spPr>
          <a:xfrm>
            <a:off x="339089" y="4137236"/>
            <a:ext cx="4914230" cy="1707712"/>
          </a:xfrm>
          <a:prstGeom prst="rect">
            <a:avLst/>
          </a:prstGeom>
          <a:noFill/>
        </p:spPr>
        <p:txBody>
          <a:bodyPr wrap="square" rtlCol="0">
            <a:spAutoFit/>
          </a:bodyPr>
          <a:lstStyle/>
          <a:p>
            <a:pPr indent="457200">
              <a:lnSpc>
                <a:spcPct val="150000"/>
              </a:lnSpc>
            </a:pPr>
            <a:r>
              <a:rPr lang="zh-CN" altLang="en-US" sz="2400" b="1" dirty="0"/>
              <a:t>观察</a:t>
            </a:r>
            <a:r>
              <a:rPr lang="en-US" altLang="zh-CN" sz="2400" b="1" dirty="0"/>
              <a:t>left</a:t>
            </a:r>
            <a:r>
              <a:rPr lang="zh-CN" altLang="en-US" sz="2400" b="1" dirty="0"/>
              <a:t>一行</a:t>
            </a:r>
            <a:r>
              <a:rPr lang="en-US" altLang="zh-CN" sz="2400" b="1" dirty="0"/>
              <a:t>,</a:t>
            </a:r>
            <a:r>
              <a:rPr lang="zh-CN" altLang="en-US" sz="2400" b="1" dirty="0"/>
              <a:t>发现和其相关性较高的有</a:t>
            </a:r>
            <a:r>
              <a:rPr lang="zh-CN" altLang="en-US" sz="2400" b="1" dirty="0">
                <a:highlight>
                  <a:srgbClr val="FFFF00"/>
                </a:highlight>
              </a:rPr>
              <a:t>“员工满意度”</a:t>
            </a:r>
            <a:r>
              <a:rPr lang="en-US" altLang="zh-CN" sz="2400" b="1" dirty="0">
                <a:highlight>
                  <a:srgbClr val="FFFF00"/>
                </a:highlight>
              </a:rPr>
              <a:t>,</a:t>
            </a:r>
            <a:r>
              <a:rPr lang="zh-CN" altLang="en-US" sz="2400" b="1" dirty="0">
                <a:highlight>
                  <a:srgbClr val="FFFF00"/>
                </a:highlight>
              </a:rPr>
              <a:t>“在公司年份”</a:t>
            </a:r>
            <a:r>
              <a:rPr lang="en-US" altLang="zh-CN" sz="2400" b="1" dirty="0">
                <a:highlight>
                  <a:srgbClr val="FFFF00"/>
                </a:highlight>
              </a:rPr>
              <a:t>,</a:t>
            </a:r>
            <a:r>
              <a:rPr lang="zh-CN" altLang="en-US" sz="2400" b="1" dirty="0">
                <a:highlight>
                  <a:srgbClr val="FFFF00"/>
                </a:highlight>
              </a:rPr>
              <a:t>“事故次数”</a:t>
            </a:r>
            <a:r>
              <a:rPr lang="en-US" altLang="zh-CN" sz="2400" b="1" dirty="0">
                <a:highlight>
                  <a:srgbClr val="FFFF00"/>
                </a:highlight>
              </a:rPr>
              <a:t>,</a:t>
            </a:r>
            <a:r>
              <a:rPr lang="zh-CN" altLang="en-US" sz="2400" b="1" dirty="0">
                <a:highlight>
                  <a:srgbClr val="FFFF00"/>
                </a:highlight>
              </a:rPr>
              <a:t>“薪资”</a:t>
            </a:r>
          </a:p>
        </p:txBody>
      </p:sp>
    </p:spTree>
    <p:extLst>
      <p:ext uri="{BB962C8B-B14F-4D97-AF65-F5344CB8AC3E}">
        <p14:creationId xmlns:p14="http://schemas.microsoft.com/office/powerpoint/2010/main" val="409030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a:extLst>
              <a:ext uri="{FF2B5EF4-FFF2-40B4-BE49-F238E27FC236}">
                <a16:creationId xmlns:a16="http://schemas.microsoft.com/office/drawing/2014/main" id="{2EDD0729-48F3-C932-18F9-D833027C0627}"/>
              </a:ext>
            </a:extLst>
          </p:cNvPr>
          <p:cNvSpPr txBox="1">
            <a:spLocks/>
          </p:cNvSpPr>
          <p:nvPr/>
        </p:nvSpPr>
        <p:spPr>
          <a:xfrm>
            <a:off x="3294531" y="7630"/>
            <a:ext cx="6051177" cy="604140"/>
          </a:xfrm>
          <a:prstGeom prst="rect">
            <a:avLst/>
          </a:prstGeom>
        </p:spPr>
        <p:txBody>
          <a:bodyPr wrap="square">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600" dirty="0">
                <a:latin typeface="+mn-lt"/>
                <a:ea typeface="+mn-ea"/>
                <a:cs typeface="+mn-ea"/>
                <a:sym typeface="+mn-lt"/>
              </a:rPr>
              <a:t>训练集和划分</a:t>
            </a:r>
            <a:r>
              <a:rPr lang="en-US" altLang="zh-CN" sz="3600" dirty="0">
                <a:latin typeface="+mn-lt"/>
                <a:ea typeface="+mn-ea"/>
                <a:cs typeface="+mn-ea"/>
                <a:sym typeface="+mn-lt"/>
              </a:rPr>
              <a:t>,</a:t>
            </a:r>
            <a:r>
              <a:rPr lang="zh-CN" altLang="en-US" sz="3600" dirty="0">
                <a:latin typeface="+mn-lt"/>
                <a:ea typeface="+mn-ea"/>
                <a:cs typeface="+mn-ea"/>
                <a:sym typeface="+mn-lt"/>
              </a:rPr>
              <a:t>以及特征工程</a:t>
            </a:r>
          </a:p>
        </p:txBody>
      </p:sp>
      <p:sp>
        <p:nvSpPr>
          <p:cNvPr id="8" name="文本框 7">
            <a:extLst>
              <a:ext uri="{FF2B5EF4-FFF2-40B4-BE49-F238E27FC236}">
                <a16:creationId xmlns:a16="http://schemas.microsoft.com/office/drawing/2014/main" id="{7FEBBBD1-AF65-52A7-B5CD-29C5295F5801}"/>
              </a:ext>
            </a:extLst>
          </p:cNvPr>
          <p:cNvSpPr txBox="1"/>
          <p:nvPr/>
        </p:nvSpPr>
        <p:spPr>
          <a:xfrm>
            <a:off x="0" y="611770"/>
            <a:ext cx="5871882" cy="6280309"/>
          </a:xfrm>
          <a:prstGeom prst="rect">
            <a:avLst/>
          </a:prstGeom>
          <a:noFill/>
        </p:spPr>
        <p:txBody>
          <a:bodyPr wrap="square">
            <a:spAutoFit/>
          </a:bodyPr>
          <a:lstStyle/>
          <a:p>
            <a:pPr algn="l">
              <a:lnSpc>
                <a:spcPct val="150000"/>
              </a:lnSpc>
              <a:buFont typeface="+mj-lt"/>
              <a:buAutoNum type="arabicPeriod"/>
            </a:pPr>
            <a:r>
              <a:rPr lang="en-GB" altLang="zh-CN" b="0" i="0" dirty="0">
                <a:solidFill>
                  <a:srgbClr val="000000"/>
                </a:solidFill>
                <a:effectLst/>
                <a:latin typeface="Consolas" panose="020B0609020204030204" pitchFamily="49" charset="0"/>
              </a:rPr>
              <a:t>X = </a:t>
            </a:r>
            <a:r>
              <a:rPr lang="en-GB" altLang="zh-CN" b="0" i="0" dirty="0" err="1">
                <a:solidFill>
                  <a:srgbClr val="000000"/>
                </a:solidFill>
                <a:effectLst/>
                <a:latin typeface="Consolas" panose="020B0609020204030204" pitchFamily="49" charset="0"/>
              </a:rPr>
              <a:t>data_new.drop</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a:t>
            </a:r>
            <a:r>
              <a:rPr lang="en-GB" altLang="zh-CN" b="0" i="0" dirty="0" err="1">
                <a:solidFill>
                  <a:srgbClr val="0000FF"/>
                </a:solidFill>
                <a:effectLst/>
                <a:latin typeface="Consolas" panose="020B0609020204030204" pitchFamily="49" charset="0"/>
              </a:rPr>
              <a:t>left'</a:t>
            </a:r>
            <a:r>
              <a:rPr lang="en-GB" altLang="zh-CN" b="0" i="0" dirty="0" err="1">
                <a:solidFill>
                  <a:srgbClr val="000000"/>
                </a:solidFill>
                <a:effectLst/>
                <a:latin typeface="Consolas" panose="020B0609020204030204" pitchFamily="49" charset="0"/>
              </a:rPr>
              <a:t>,axis</a:t>
            </a:r>
            <a:r>
              <a:rPr lang="en-GB" altLang="zh-CN" b="0" i="0" dirty="0">
                <a:solidFill>
                  <a:srgbClr val="000000"/>
                </a:solidFill>
                <a:effectLst/>
                <a:latin typeface="Consolas" panose="020B0609020204030204" pitchFamily="49" charset="0"/>
              </a:rPr>
              <a:t>=1)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y = data_new[</a:t>
            </a:r>
            <a:r>
              <a:rPr lang="en-GB" altLang="zh-CN" b="0" i="0" dirty="0">
                <a:solidFill>
                  <a:srgbClr val="0000FF"/>
                </a:solidFill>
                <a:effectLst/>
                <a:latin typeface="Consolas" panose="020B0609020204030204" pitchFamily="49" charset="0"/>
              </a:rPr>
              <a:t>'left'</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err="1">
                <a:solidFill>
                  <a:srgbClr val="000000"/>
                </a:solidFill>
                <a:effectLst/>
                <a:latin typeface="Consolas" panose="020B0609020204030204" pitchFamily="49" charset="0"/>
              </a:rPr>
              <a:t>X_train,X_test,y_train,y_test</a:t>
            </a:r>
            <a:r>
              <a:rPr lang="en-GB" altLang="zh-CN" b="0" i="0" dirty="0">
                <a:solidFill>
                  <a:srgbClr val="000000"/>
                </a:solidFill>
                <a:effectLst/>
                <a:latin typeface="Consolas" panose="020B0609020204030204" pitchFamily="49" charset="0"/>
              </a:rPr>
              <a:t> = </a:t>
            </a:r>
            <a:r>
              <a:rPr lang="en-GB" altLang="zh-CN" b="0" i="0" dirty="0" err="1">
                <a:solidFill>
                  <a:srgbClr val="000000"/>
                </a:solidFill>
                <a:effectLst/>
                <a:latin typeface="Consolas" panose="020B0609020204030204" pitchFamily="49" charset="0"/>
              </a:rPr>
              <a:t>model_selection.train_test_split</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X,y,test_size</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0.2,random_state</a:t>
            </a:r>
            <a:r>
              <a:rPr lang="en-GB" altLang="zh-CN" b="0" i="0" dirty="0">
                <a:solidFill>
                  <a:srgbClr val="000000"/>
                </a:solidFill>
                <a:effectLst/>
                <a:latin typeface="Consolas" panose="020B0609020204030204" pitchFamily="49" charset="0"/>
              </a:rPr>
              <a:t>=42)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对部分数值型数据进行标准化</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err="1">
                <a:solidFill>
                  <a:srgbClr val="000000"/>
                </a:solidFill>
                <a:effectLst/>
                <a:latin typeface="Consolas" panose="020B0609020204030204" pitchFamily="49" charset="0"/>
              </a:rPr>
              <a:t>numerical_columns</a:t>
            </a:r>
            <a:r>
              <a:rPr lang="en-GB" altLang="zh-CN" b="0" i="0" dirty="0">
                <a:solidFill>
                  <a:srgbClr val="000000"/>
                </a:solidFill>
                <a:effectLst/>
                <a:latin typeface="Consolas" panose="020B0609020204030204" pitchFamily="49" charset="0"/>
              </a:rPr>
              <a:t> = [</a:t>
            </a:r>
            <a:r>
              <a:rPr lang="en-GB" altLang="zh-CN" b="0" i="0" dirty="0">
                <a:solidFill>
                  <a:srgbClr val="0000FF"/>
                </a:solidFill>
                <a:effectLst/>
                <a:latin typeface="Consolas" panose="020B0609020204030204" pitchFamily="49" charset="0"/>
              </a:rPr>
              <a:t>'satisfaction_level'</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'last_evaluation'</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'number_project'</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'average_montly_hours'</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'time_spend_company'</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nSpc>
                <a:spcPct val="150000"/>
              </a:lnSpc>
              <a:buFont typeface="+mj-lt"/>
              <a:buAutoNum type="arabicPeriod"/>
            </a:pPr>
            <a:r>
              <a:rPr lang="en-GB" altLang="zh-CN" b="0" i="0" dirty="0">
                <a:solidFill>
                  <a:srgbClr val="000000"/>
                </a:solidFill>
                <a:effectLst/>
                <a:latin typeface="Consolas" panose="020B0609020204030204" pitchFamily="49" charset="0"/>
              </a:rPr>
              <a:t>scaler = </a:t>
            </a:r>
            <a:r>
              <a:rPr lang="en-GB" altLang="zh-CN" b="0" i="0" dirty="0" err="1">
                <a:solidFill>
                  <a:srgbClr val="000000"/>
                </a:solidFill>
                <a:effectLst/>
                <a:latin typeface="Consolas" panose="020B0609020204030204" pitchFamily="49" charset="0"/>
              </a:rPr>
              <a:t>StandardScaler</a:t>
            </a:r>
            <a:r>
              <a:rPr lang="en-GB" altLang="zh-CN" b="0" i="0" dirty="0">
                <a:solidFill>
                  <a:srgbClr val="000000"/>
                </a:solidFill>
                <a:effectLst/>
                <a:latin typeface="Consolas" panose="020B0609020204030204" pitchFamily="49" charset="0"/>
              </a:rPr>
              <a:t>()</a:t>
            </a:r>
            <a:r>
              <a:rPr lang="en-GB" altLang="zh-CN" b="0" i="0" dirty="0">
                <a:solidFill>
                  <a:srgbClr val="008200"/>
                </a:solidFill>
                <a:effectLst/>
                <a:latin typeface="Consolas" panose="020B0609020204030204" pitchFamily="49" charset="0"/>
              </a:rPr>
              <a:t> #</a:t>
            </a:r>
            <a:r>
              <a:rPr lang="zh-CN" altLang="en-US" dirty="0">
                <a:solidFill>
                  <a:srgbClr val="008200"/>
                </a:solidFill>
                <a:latin typeface="Consolas" panose="020B0609020204030204" pitchFamily="49" charset="0"/>
              </a:rPr>
              <a:t>标准化工具</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err="1">
                <a:solidFill>
                  <a:srgbClr val="000000"/>
                </a:solidFill>
                <a:effectLst/>
                <a:latin typeface="Consolas" panose="020B0609020204030204" pitchFamily="49" charset="0"/>
              </a:rPr>
              <a:t>X_train</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numerical_columns</a:t>
            </a:r>
            <a:r>
              <a:rPr lang="en-GB" altLang="zh-CN" b="0" i="0" dirty="0">
                <a:solidFill>
                  <a:srgbClr val="000000"/>
                </a:solidFill>
                <a:effectLst/>
                <a:latin typeface="Consolas" panose="020B0609020204030204" pitchFamily="49" charset="0"/>
              </a:rPr>
              <a:t>] = </a:t>
            </a:r>
            <a:r>
              <a:rPr lang="en-GB" altLang="zh-CN" b="0" i="0" dirty="0" err="1">
                <a:solidFill>
                  <a:srgbClr val="000000"/>
                </a:solidFill>
                <a:effectLst/>
                <a:latin typeface="Consolas" panose="020B0609020204030204" pitchFamily="49" charset="0"/>
              </a:rPr>
              <a:t>scaler.fit_transform</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X_train</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numerical_columns</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err="1">
                <a:solidFill>
                  <a:srgbClr val="000000"/>
                </a:solidFill>
                <a:effectLst/>
                <a:latin typeface="Consolas" panose="020B0609020204030204" pitchFamily="49" charset="0"/>
              </a:rPr>
              <a:t>X_test</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numerical_columns</a:t>
            </a:r>
            <a:r>
              <a:rPr lang="en-GB" altLang="zh-CN" b="0" i="0" dirty="0">
                <a:solidFill>
                  <a:srgbClr val="000000"/>
                </a:solidFill>
                <a:effectLst/>
                <a:latin typeface="Consolas" panose="020B0609020204030204" pitchFamily="49" charset="0"/>
              </a:rPr>
              <a:t>] = </a:t>
            </a:r>
            <a:r>
              <a:rPr lang="en-GB" altLang="zh-CN" b="0" i="0" dirty="0" err="1">
                <a:solidFill>
                  <a:srgbClr val="000000"/>
                </a:solidFill>
                <a:effectLst/>
                <a:latin typeface="Consolas" panose="020B0609020204030204" pitchFamily="49" charset="0"/>
              </a:rPr>
              <a:t>scaler.transform</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X_test</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numerical_columns</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err="1">
                <a:solidFill>
                  <a:srgbClr val="000000"/>
                </a:solidFill>
                <a:effectLst/>
                <a:latin typeface="Consolas" panose="020B0609020204030204" pitchFamily="49" charset="0"/>
              </a:rPr>
              <a:t>X_train.head</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p:txBody>
      </p:sp>
      <p:graphicFrame>
        <p:nvGraphicFramePr>
          <p:cNvPr id="14" name="表格 13">
            <a:extLst>
              <a:ext uri="{FF2B5EF4-FFF2-40B4-BE49-F238E27FC236}">
                <a16:creationId xmlns:a16="http://schemas.microsoft.com/office/drawing/2014/main" id="{12D7CDD9-EC80-9414-1939-6666E3E1EB73}"/>
              </a:ext>
            </a:extLst>
          </p:cNvPr>
          <p:cNvGraphicFramePr>
            <a:graphicFrameLocks noGrp="1"/>
          </p:cNvGraphicFramePr>
          <p:nvPr>
            <p:extLst>
              <p:ext uri="{D42A27DB-BD31-4B8C-83A1-F6EECF244321}">
                <p14:modId xmlns:p14="http://schemas.microsoft.com/office/powerpoint/2010/main" val="549027951"/>
              </p:ext>
            </p:extLst>
          </p:nvPr>
        </p:nvGraphicFramePr>
        <p:xfrm>
          <a:off x="5988418" y="1730188"/>
          <a:ext cx="6194617" cy="4452903"/>
        </p:xfrm>
        <a:graphic>
          <a:graphicData uri="http://schemas.openxmlformats.org/drawingml/2006/table">
            <a:tbl>
              <a:tblPr firstRow="1">
                <a:tableStyleId>{073A0DAA-6AF3-43AB-8588-CEC1D06C72B9}</a:tableStyleId>
              </a:tblPr>
              <a:tblGrid>
                <a:gridCol w="563147">
                  <a:extLst>
                    <a:ext uri="{9D8B030D-6E8A-4147-A177-3AD203B41FA5}">
                      <a16:colId xmlns:a16="http://schemas.microsoft.com/office/drawing/2014/main" val="2262218998"/>
                    </a:ext>
                  </a:extLst>
                </a:gridCol>
                <a:gridCol w="563147">
                  <a:extLst>
                    <a:ext uri="{9D8B030D-6E8A-4147-A177-3AD203B41FA5}">
                      <a16:colId xmlns:a16="http://schemas.microsoft.com/office/drawing/2014/main" val="510311413"/>
                    </a:ext>
                  </a:extLst>
                </a:gridCol>
                <a:gridCol w="563147">
                  <a:extLst>
                    <a:ext uri="{9D8B030D-6E8A-4147-A177-3AD203B41FA5}">
                      <a16:colId xmlns:a16="http://schemas.microsoft.com/office/drawing/2014/main" val="4053317075"/>
                    </a:ext>
                  </a:extLst>
                </a:gridCol>
                <a:gridCol w="563147">
                  <a:extLst>
                    <a:ext uri="{9D8B030D-6E8A-4147-A177-3AD203B41FA5}">
                      <a16:colId xmlns:a16="http://schemas.microsoft.com/office/drawing/2014/main" val="2733591549"/>
                    </a:ext>
                  </a:extLst>
                </a:gridCol>
                <a:gridCol w="563147">
                  <a:extLst>
                    <a:ext uri="{9D8B030D-6E8A-4147-A177-3AD203B41FA5}">
                      <a16:colId xmlns:a16="http://schemas.microsoft.com/office/drawing/2014/main" val="2286343834"/>
                    </a:ext>
                  </a:extLst>
                </a:gridCol>
                <a:gridCol w="563147">
                  <a:extLst>
                    <a:ext uri="{9D8B030D-6E8A-4147-A177-3AD203B41FA5}">
                      <a16:colId xmlns:a16="http://schemas.microsoft.com/office/drawing/2014/main" val="1382756441"/>
                    </a:ext>
                  </a:extLst>
                </a:gridCol>
                <a:gridCol w="563147">
                  <a:extLst>
                    <a:ext uri="{9D8B030D-6E8A-4147-A177-3AD203B41FA5}">
                      <a16:colId xmlns:a16="http://schemas.microsoft.com/office/drawing/2014/main" val="2001401723"/>
                    </a:ext>
                  </a:extLst>
                </a:gridCol>
                <a:gridCol w="563147">
                  <a:extLst>
                    <a:ext uri="{9D8B030D-6E8A-4147-A177-3AD203B41FA5}">
                      <a16:colId xmlns:a16="http://schemas.microsoft.com/office/drawing/2014/main" val="1261464480"/>
                    </a:ext>
                  </a:extLst>
                </a:gridCol>
                <a:gridCol w="563147">
                  <a:extLst>
                    <a:ext uri="{9D8B030D-6E8A-4147-A177-3AD203B41FA5}">
                      <a16:colId xmlns:a16="http://schemas.microsoft.com/office/drawing/2014/main" val="3140239444"/>
                    </a:ext>
                  </a:extLst>
                </a:gridCol>
                <a:gridCol w="563147">
                  <a:extLst>
                    <a:ext uri="{9D8B030D-6E8A-4147-A177-3AD203B41FA5}">
                      <a16:colId xmlns:a16="http://schemas.microsoft.com/office/drawing/2014/main" val="3018406051"/>
                    </a:ext>
                  </a:extLst>
                </a:gridCol>
                <a:gridCol w="563147">
                  <a:extLst>
                    <a:ext uri="{9D8B030D-6E8A-4147-A177-3AD203B41FA5}">
                      <a16:colId xmlns:a16="http://schemas.microsoft.com/office/drawing/2014/main" val="3707675553"/>
                    </a:ext>
                  </a:extLst>
                </a:gridCol>
              </a:tblGrid>
              <a:tr h="917945">
                <a:tc>
                  <a:txBody>
                    <a:bodyPr/>
                    <a:lstStyle/>
                    <a:p>
                      <a:pPr algn="l" fontAlgn="ct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effectLst/>
                        </a:rPr>
                        <a:t>satisfaction_level</a:t>
                      </a:r>
                      <a:endParaRPr lang="en-GB"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effectLst/>
                        </a:rPr>
                        <a:t>last_evaluation</a:t>
                      </a:r>
                      <a:endParaRPr lang="en-GB"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effectLst/>
                        </a:rPr>
                        <a:t>number_project</a:t>
                      </a:r>
                      <a:endParaRPr lang="en-GB"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effectLst/>
                        </a:rPr>
                        <a:t>average_montly_hours</a:t>
                      </a:r>
                      <a:endParaRPr lang="en-GB"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effectLst/>
                        </a:rPr>
                        <a:t>time_spend_company</a:t>
                      </a:r>
                      <a:endParaRPr lang="en-GB"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effectLst/>
                        </a:rPr>
                        <a:t>Work_accident</a:t>
                      </a:r>
                      <a:endParaRPr lang="en-GB"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effectLst/>
                        </a:rPr>
                        <a:t>promotion_last_5years</a:t>
                      </a:r>
                      <a:endParaRPr lang="en-GB"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effectLst/>
                        </a:rPr>
                        <a:t>Department_IT</a:t>
                      </a:r>
                      <a:endParaRPr lang="en-GB"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effectLst/>
                        </a:rPr>
                        <a:t>Department_RandD</a:t>
                      </a:r>
                      <a:endParaRPr lang="en-GB"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effectLst/>
                        </a:rPr>
                        <a:t>Department_accounting</a:t>
                      </a:r>
                      <a:endParaRPr lang="en-GB"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extLst>
                  <a:ext uri="{0D108BD9-81ED-4DB2-BD59-A6C34878D82A}">
                    <a16:rowId xmlns:a16="http://schemas.microsoft.com/office/drawing/2014/main" val="1144989642"/>
                  </a:ext>
                </a:extLst>
              </a:tr>
              <a:tr h="238944">
                <a:tc>
                  <a:txBody>
                    <a:bodyPr/>
                    <a:lstStyle/>
                    <a:p>
                      <a:pPr algn="l" fontAlgn="ctr"/>
                      <a:r>
                        <a:rPr lang="en-US" altLang="zh-CN" sz="1400" u="none" strike="noStrike" dirty="0">
                          <a:effectLst/>
                        </a:rPr>
                        <a:t>6417</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0.96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-0.94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1.03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-1.23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-1.02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extLst>
                  <a:ext uri="{0D108BD9-81ED-4DB2-BD59-A6C34878D82A}">
                    <a16:rowId xmlns:a16="http://schemas.microsoft.com/office/drawing/2014/main" val="3200325233"/>
                  </a:ext>
                </a:extLst>
              </a:tr>
              <a:tr h="238944">
                <a:tc>
                  <a:txBody>
                    <a:bodyPr/>
                    <a:lstStyle/>
                    <a:p>
                      <a:pPr algn="l" fontAlgn="ctr"/>
                      <a:r>
                        <a:rPr lang="en-US" altLang="zh-CN" sz="1400" u="none" strike="noStrike" dirty="0">
                          <a:effectLst/>
                        </a:rPr>
                        <a:t>288</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0.79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1.14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1.03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0.64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1.23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extLst>
                  <a:ext uri="{0D108BD9-81ED-4DB2-BD59-A6C34878D82A}">
                    <a16:rowId xmlns:a16="http://schemas.microsoft.com/office/drawing/2014/main" val="1747841526"/>
                  </a:ext>
                </a:extLst>
              </a:tr>
              <a:tr h="238944">
                <a:tc>
                  <a:txBody>
                    <a:bodyPr/>
                    <a:lstStyle/>
                    <a:p>
                      <a:pPr algn="l" fontAlgn="ctr"/>
                      <a:r>
                        <a:rPr lang="en-US" altLang="zh-CN" sz="1400" u="none" strike="noStrike" dirty="0">
                          <a:effectLst/>
                        </a:rPr>
                        <a:t>5042</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-0.03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-1.17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-0.69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-1.08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-0.27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extLst>
                  <a:ext uri="{0D108BD9-81ED-4DB2-BD59-A6C34878D82A}">
                    <a16:rowId xmlns:a16="http://schemas.microsoft.com/office/drawing/2014/main" val="1734343017"/>
                  </a:ext>
                </a:extLst>
              </a:tr>
              <a:tr h="238944">
                <a:tc>
                  <a:txBody>
                    <a:bodyPr/>
                    <a:lstStyle/>
                    <a:p>
                      <a:pPr algn="l" fontAlgn="ctr"/>
                      <a:r>
                        <a:rPr lang="en-US" altLang="zh-CN" sz="1400" u="none" strike="noStrike" dirty="0">
                          <a:effectLst/>
                        </a:rPr>
                        <a:t>11123</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-0.82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0.13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0.17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-1.47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1.98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extLst>
                  <a:ext uri="{0D108BD9-81ED-4DB2-BD59-A6C34878D82A}">
                    <a16:rowId xmlns:a16="http://schemas.microsoft.com/office/drawing/2014/main" val="2896710656"/>
                  </a:ext>
                </a:extLst>
              </a:tr>
              <a:tr h="238944">
                <a:tc>
                  <a:txBody>
                    <a:bodyPr/>
                    <a:lstStyle/>
                    <a:p>
                      <a:pPr algn="l" fontAlgn="ctr"/>
                      <a:r>
                        <a:rPr lang="en-US" altLang="zh-CN" sz="1400" u="none" strike="noStrike" dirty="0">
                          <a:effectLst/>
                        </a:rPr>
                        <a:t>3678</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0.92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0.43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-0.69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-0.92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-0.27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extLst>
                  <a:ext uri="{0D108BD9-81ED-4DB2-BD59-A6C34878D82A}">
                    <a16:rowId xmlns:a16="http://schemas.microsoft.com/office/drawing/2014/main" val="2177605836"/>
                  </a:ext>
                </a:extLst>
              </a:tr>
              <a:tr h="1145518">
                <a:tc>
                  <a:txBody>
                    <a:bodyPr/>
                    <a:lstStyle/>
                    <a:p>
                      <a:pPr algn="l" fontAlgn="ct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solidFill>
                            <a:schemeClr val="bg1"/>
                          </a:solidFill>
                          <a:effectLst/>
                        </a:rPr>
                        <a:t>Department_hr</a:t>
                      </a:r>
                      <a:endParaRPr lang="en-GB" sz="1400" b="0" i="0" u="none" strike="noStrike" dirty="0">
                        <a:solidFill>
                          <a:schemeClr val="bg1"/>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solidFill>
                            <a:schemeClr val="bg1"/>
                          </a:solidFill>
                          <a:effectLst/>
                        </a:rPr>
                        <a:t>Department_management</a:t>
                      </a:r>
                      <a:endParaRPr lang="en-GB" sz="1400" b="0" i="0" u="none" strike="noStrike" dirty="0">
                        <a:solidFill>
                          <a:schemeClr val="bg1"/>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solidFill>
                            <a:schemeClr val="bg1"/>
                          </a:solidFill>
                          <a:effectLst/>
                        </a:rPr>
                        <a:t>Department_marketing</a:t>
                      </a:r>
                      <a:endParaRPr lang="en-GB" sz="1400" b="0" i="0" u="none" strike="noStrike" dirty="0">
                        <a:solidFill>
                          <a:schemeClr val="bg1"/>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solidFill>
                            <a:schemeClr val="bg1"/>
                          </a:solidFill>
                          <a:effectLst/>
                        </a:rPr>
                        <a:t>Department_product_mng</a:t>
                      </a:r>
                      <a:endParaRPr lang="en-GB" sz="1400" b="0" i="0" u="none" strike="noStrike" dirty="0">
                        <a:solidFill>
                          <a:schemeClr val="bg1"/>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solidFill>
                            <a:schemeClr val="bg1"/>
                          </a:solidFill>
                          <a:effectLst/>
                        </a:rPr>
                        <a:t>Department_sales</a:t>
                      </a:r>
                      <a:endParaRPr lang="en-GB" sz="1400" b="0" i="0" u="none" strike="noStrike" dirty="0">
                        <a:solidFill>
                          <a:schemeClr val="bg1"/>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solidFill>
                            <a:schemeClr val="bg1"/>
                          </a:solidFill>
                          <a:effectLst/>
                        </a:rPr>
                        <a:t>Department_support</a:t>
                      </a:r>
                      <a:endParaRPr lang="en-GB" sz="1400" b="0" i="0" u="none" strike="noStrike" dirty="0">
                        <a:solidFill>
                          <a:schemeClr val="bg1"/>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solidFill>
                            <a:schemeClr val="bg1"/>
                          </a:solidFill>
                          <a:effectLst/>
                        </a:rPr>
                        <a:t>Department_technical</a:t>
                      </a:r>
                      <a:endParaRPr lang="en-GB" sz="1400" b="0" i="0" u="none" strike="noStrike" dirty="0">
                        <a:solidFill>
                          <a:schemeClr val="bg1"/>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solidFill>
                            <a:schemeClr val="bg1"/>
                          </a:solidFill>
                          <a:effectLst/>
                        </a:rPr>
                        <a:t>salary_high</a:t>
                      </a:r>
                      <a:endParaRPr lang="en-GB" sz="1400" b="0" i="0" u="none" strike="noStrike" dirty="0">
                        <a:solidFill>
                          <a:schemeClr val="bg1"/>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solidFill>
                            <a:schemeClr val="bg1"/>
                          </a:solidFill>
                          <a:effectLst/>
                        </a:rPr>
                        <a:t>salary_low</a:t>
                      </a:r>
                      <a:endParaRPr lang="en-GB" sz="1400" b="0" i="0" u="none" strike="noStrike" dirty="0">
                        <a:solidFill>
                          <a:schemeClr val="bg1"/>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tc>
                  <a:txBody>
                    <a:bodyPr/>
                    <a:lstStyle/>
                    <a:p>
                      <a:pPr algn="l" fontAlgn="ctr"/>
                      <a:r>
                        <a:rPr lang="en-GB" sz="1400" u="none" strike="noStrike" dirty="0">
                          <a:solidFill>
                            <a:schemeClr val="bg1"/>
                          </a:solidFill>
                          <a:effectLst/>
                        </a:rPr>
                        <a:t>salary_medium</a:t>
                      </a:r>
                      <a:endParaRPr lang="en-GB" sz="1400" b="0" i="0" u="none" strike="noStrike" dirty="0">
                        <a:solidFill>
                          <a:schemeClr val="bg1"/>
                        </a:solidFill>
                        <a:effectLst/>
                        <a:latin typeface="等线" panose="02010600030101010101" pitchFamily="2" charset="-122"/>
                        <a:ea typeface="等线" panose="02010600030101010101" pitchFamily="2" charset="-122"/>
                      </a:endParaRPr>
                    </a:p>
                  </a:txBody>
                  <a:tcPr marL="7176" marR="7176" marT="7176" marB="0" anchor="ctr">
                    <a:solidFill>
                      <a:schemeClr val="tx1"/>
                    </a:solidFill>
                  </a:tcPr>
                </a:tc>
                <a:extLst>
                  <a:ext uri="{0D108BD9-81ED-4DB2-BD59-A6C34878D82A}">
                    <a16:rowId xmlns:a16="http://schemas.microsoft.com/office/drawing/2014/main" val="2875347521"/>
                  </a:ext>
                </a:extLst>
              </a:tr>
              <a:tr h="238944">
                <a:tc>
                  <a:txBody>
                    <a:bodyPr/>
                    <a:lstStyle/>
                    <a:p>
                      <a:pPr algn="l" fontAlgn="ctr"/>
                      <a:r>
                        <a:rPr lang="en-US" altLang="zh-CN" sz="1400" u="none" strike="noStrike" dirty="0">
                          <a:effectLst/>
                        </a:rPr>
                        <a:t>6417</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1.00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1.00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extLst>
                  <a:ext uri="{0D108BD9-81ED-4DB2-BD59-A6C34878D82A}">
                    <a16:rowId xmlns:a16="http://schemas.microsoft.com/office/drawing/2014/main" val="1286842608"/>
                  </a:ext>
                </a:extLst>
              </a:tr>
              <a:tr h="238944">
                <a:tc>
                  <a:txBody>
                    <a:bodyPr/>
                    <a:lstStyle/>
                    <a:p>
                      <a:pPr algn="l" fontAlgn="ctr"/>
                      <a:r>
                        <a:rPr lang="en-US" altLang="zh-CN" sz="1400" u="none" strike="noStrike" dirty="0">
                          <a:effectLst/>
                        </a:rPr>
                        <a:t>288</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1.00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1.00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extLst>
                  <a:ext uri="{0D108BD9-81ED-4DB2-BD59-A6C34878D82A}">
                    <a16:rowId xmlns:a16="http://schemas.microsoft.com/office/drawing/2014/main" val="384933294"/>
                  </a:ext>
                </a:extLst>
              </a:tr>
              <a:tr h="238944">
                <a:tc>
                  <a:txBody>
                    <a:bodyPr/>
                    <a:lstStyle/>
                    <a:p>
                      <a:pPr algn="l" fontAlgn="ctr"/>
                      <a:r>
                        <a:rPr lang="en-US" altLang="zh-CN" sz="1400" u="none" strike="noStrike" dirty="0">
                          <a:effectLst/>
                        </a:rPr>
                        <a:t>5042</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1.00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1.00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extLst>
                  <a:ext uri="{0D108BD9-81ED-4DB2-BD59-A6C34878D82A}">
                    <a16:rowId xmlns:a16="http://schemas.microsoft.com/office/drawing/2014/main" val="1392887929"/>
                  </a:ext>
                </a:extLst>
              </a:tr>
              <a:tr h="238944">
                <a:tc>
                  <a:txBody>
                    <a:bodyPr/>
                    <a:lstStyle/>
                    <a:p>
                      <a:pPr algn="l" fontAlgn="ctr"/>
                      <a:r>
                        <a:rPr lang="en-US" altLang="zh-CN" sz="1400" u="none" strike="noStrike" dirty="0">
                          <a:effectLst/>
                        </a:rPr>
                        <a:t>11123</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1.00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1.00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extLst>
                  <a:ext uri="{0D108BD9-81ED-4DB2-BD59-A6C34878D82A}">
                    <a16:rowId xmlns:a16="http://schemas.microsoft.com/office/drawing/2014/main" val="1606845642"/>
                  </a:ext>
                </a:extLst>
              </a:tr>
              <a:tr h="238944">
                <a:tc>
                  <a:txBody>
                    <a:bodyPr/>
                    <a:lstStyle/>
                    <a:p>
                      <a:pPr algn="l" fontAlgn="ctr"/>
                      <a:r>
                        <a:rPr lang="en-US" altLang="zh-CN" sz="1400" u="none" strike="noStrike" dirty="0">
                          <a:effectLst/>
                        </a:rPr>
                        <a:t>3678</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1.00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a:effectLst/>
                        </a:rPr>
                        <a:t>0.00 </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0.00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tc>
                  <a:txBody>
                    <a:bodyPr/>
                    <a:lstStyle/>
                    <a:p>
                      <a:pPr algn="r" fontAlgn="ctr"/>
                      <a:r>
                        <a:rPr lang="en-US" altLang="zh-CN" sz="1400" u="none" strike="noStrike" dirty="0">
                          <a:effectLst/>
                        </a:rPr>
                        <a:t>1.00 </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7176" marR="7176" marT="7176" marB="0" anchor="ctr">
                    <a:noFill/>
                  </a:tcPr>
                </a:tc>
                <a:extLst>
                  <a:ext uri="{0D108BD9-81ED-4DB2-BD59-A6C34878D82A}">
                    <a16:rowId xmlns:a16="http://schemas.microsoft.com/office/drawing/2014/main" val="891898793"/>
                  </a:ext>
                </a:extLst>
              </a:tr>
            </a:tbl>
          </a:graphicData>
        </a:graphic>
      </p:graphicFrame>
    </p:spTree>
    <p:extLst>
      <p:ext uri="{BB962C8B-B14F-4D97-AF65-F5344CB8AC3E}">
        <p14:creationId xmlns:p14="http://schemas.microsoft.com/office/powerpoint/2010/main" val="373861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2564118-2DA2-A3DE-BEC5-9278F424C34C}"/>
              </a:ext>
            </a:extLst>
          </p:cNvPr>
          <p:cNvSpPr txBox="1"/>
          <p:nvPr/>
        </p:nvSpPr>
        <p:spPr>
          <a:xfrm>
            <a:off x="71719" y="1116176"/>
            <a:ext cx="6024282" cy="4093428"/>
          </a:xfrm>
          <a:prstGeom prst="rect">
            <a:avLst/>
          </a:prstGeom>
          <a:noFill/>
        </p:spPr>
        <p:txBody>
          <a:bodyPr wrap="square">
            <a:spAutoFit/>
          </a:bodyPr>
          <a:lstStyle/>
          <a:p>
            <a:pPr>
              <a:buFont typeface="+mj-lt"/>
              <a:buAutoNum type="arabicPeriod"/>
            </a:pPr>
            <a:r>
              <a:rPr lang="en-GB" altLang="zh-CN" sz="2000" b="0" i="0" dirty="0" err="1">
                <a:solidFill>
                  <a:srgbClr val="000000"/>
                </a:solidFill>
                <a:effectLst/>
                <a:latin typeface="Consolas" panose="020B0609020204030204" pitchFamily="49" charset="0"/>
              </a:rPr>
              <a:t>logreg</a:t>
            </a:r>
            <a:r>
              <a:rPr lang="en-GB" altLang="zh-CN" sz="2000" b="0" i="0" dirty="0">
                <a:solidFill>
                  <a:srgbClr val="000000"/>
                </a:solidFill>
                <a:effectLst/>
                <a:latin typeface="Consolas" panose="020B0609020204030204" pitchFamily="49" charset="0"/>
              </a:rPr>
              <a:t> =</a:t>
            </a:r>
            <a:r>
              <a:rPr lang="en-GB" altLang="zh-CN" sz="2000" b="0" i="0" dirty="0" err="1">
                <a:solidFill>
                  <a:srgbClr val="000000"/>
                </a:solidFill>
                <a:effectLst/>
                <a:latin typeface="Consolas" panose="020B0609020204030204" pitchFamily="49" charset="0"/>
              </a:rPr>
              <a:t>LogisticRegression</a:t>
            </a:r>
            <a:r>
              <a:rPr lang="en-GB" altLang="zh-CN" sz="2000" b="0" i="0" dirty="0">
                <a:solidFill>
                  <a:srgbClr val="000000"/>
                </a:solidFill>
                <a:effectLst/>
                <a:latin typeface="Consolas" panose="020B0609020204030204" pitchFamily="49" charset="0"/>
              </a:rPr>
              <a:t>(</a:t>
            </a:r>
            <a:r>
              <a:rPr lang="en-GB" altLang="zh-CN" sz="2000" b="0" i="0" dirty="0" err="1">
                <a:solidFill>
                  <a:srgbClr val="000000"/>
                </a:solidFill>
                <a:effectLst/>
                <a:latin typeface="Consolas" panose="020B0609020204030204" pitchFamily="49" charset="0"/>
              </a:rPr>
              <a:t>max_iter</a:t>
            </a:r>
            <a:r>
              <a:rPr lang="en-GB" altLang="zh-CN" sz="2000" b="0" i="0" dirty="0">
                <a:solidFill>
                  <a:srgbClr val="000000"/>
                </a:solidFill>
                <a:effectLst/>
                <a:latin typeface="Consolas" panose="020B0609020204030204" pitchFamily="49" charset="0"/>
              </a:rPr>
              <a:t>=</a:t>
            </a:r>
            <a:r>
              <a:rPr lang="en-GB" altLang="zh-CN" sz="2000" b="0" i="0" dirty="0" err="1">
                <a:solidFill>
                  <a:srgbClr val="000000"/>
                </a:solidFill>
                <a:effectLst/>
                <a:latin typeface="Consolas" panose="020B0609020204030204" pitchFamily="49" charset="0"/>
              </a:rPr>
              <a:t>1000,random_state</a:t>
            </a:r>
            <a:r>
              <a:rPr lang="en-GB" altLang="zh-CN" sz="2000" b="0" i="0" dirty="0">
                <a:solidFill>
                  <a:srgbClr val="000000"/>
                </a:solidFill>
                <a:effectLst/>
                <a:latin typeface="Consolas" panose="020B0609020204030204" pitchFamily="49" charset="0"/>
              </a:rPr>
              <a:t>=42)  </a:t>
            </a:r>
            <a:r>
              <a:rPr lang="en-GB" altLang="zh-CN" sz="2000" b="0" i="0" dirty="0">
                <a:solidFill>
                  <a:srgbClr val="008200"/>
                </a:solidFill>
                <a:effectLst/>
                <a:latin typeface="Consolas" panose="020B0609020204030204" pitchFamily="49" charset="0"/>
              </a:rPr>
              <a:t>#</a:t>
            </a:r>
            <a:r>
              <a:rPr lang="zh-CN" altLang="en-US" sz="2000" dirty="0">
                <a:solidFill>
                  <a:srgbClr val="008200"/>
                </a:solidFill>
                <a:latin typeface="Consolas" panose="020B0609020204030204" pitchFamily="49" charset="0"/>
              </a:rPr>
              <a:t>设置最大计算次数</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8200"/>
                </a:solidFill>
                <a:effectLst/>
                <a:latin typeface="Consolas" panose="020B0609020204030204" pitchFamily="49" charset="0"/>
              </a:rPr>
              <a:t>#</a:t>
            </a:r>
            <a:r>
              <a:rPr lang="zh-CN" altLang="en-US" sz="2000" b="0" i="0" dirty="0">
                <a:solidFill>
                  <a:srgbClr val="008200"/>
                </a:solidFill>
                <a:effectLst/>
                <a:latin typeface="Consolas" panose="020B0609020204030204" pitchFamily="49" charset="0"/>
              </a:rPr>
              <a:t>训练模型</a:t>
            </a:r>
            <a:r>
              <a:rPr lang="zh-CN" altLang="en-US" sz="2000" b="0" i="0" dirty="0">
                <a:solidFill>
                  <a:srgbClr val="000000"/>
                </a:solidFill>
                <a:effectLst/>
                <a:latin typeface="Consolas" panose="020B0609020204030204" pitchFamily="49" charset="0"/>
              </a:rPr>
              <a:t>  </a:t>
            </a:r>
            <a:endParaRPr lang="zh-CN" altLang="en-US" sz="2000" b="0" i="0" dirty="0">
              <a:solidFill>
                <a:srgbClr val="5C5C5C"/>
              </a:solidFill>
              <a:effectLst/>
              <a:latin typeface="Consolas" panose="020B0609020204030204" pitchFamily="49" charset="0"/>
            </a:endParaRPr>
          </a:p>
          <a:p>
            <a:pPr algn="l">
              <a:buFont typeface="+mj-lt"/>
              <a:buAutoNum type="arabicPeriod"/>
            </a:pPr>
            <a:r>
              <a:rPr lang="en-GB" altLang="zh-CN" sz="2000" b="0" i="0" dirty="0" err="1">
                <a:solidFill>
                  <a:srgbClr val="000000"/>
                </a:solidFill>
                <a:effectLst/>
                <a:latin typeface="Consolas" panose="020B0609020204030204" pitchFamily="49" charset="0"/>
              </a:rPr>
              <a:t>logreg.fit</a:t>
            </a:r>
            <a:r>
              <a:rPr lang="en-GB" altLang="zh-CN" sz="2000" b="0" i="0" dirty="0">
                <a:solidFill>
                  <a:srgbClr val="000000"/>
                </a:solidFill>
                <a:effectLst/>
                <a:latin typeface="Consolas" panose="020B0609020204030204" pitchFamily="49" charset="0"/>
              </a:rPr>
              <a:t>(</a:t>
            </a:r>
            <a:r>
              <a:rPr lang="en-GB" altLang="zh-CN" sz="2000" b="0" i="0" dirty="0" err="1">
                <a:solidFill>
                  <a:srgbClr val="000000"/>
                </a:solidFill>
                <a:effectLst/>
                <a:latin typeface="Consolas" panose="020B0609020204030204" pitchFamily="49" charset="0"/>
              </a:rPr>
              <a:t>X_train,y_train</a:t>
            </a:r>
            <a:r>
              <a:rPr lang="en-GB" altLang="zh-CN" sz="2000" b="0" i="0" dirty="0">
                <a:solidFill>
                  <a:srgbClr val="000000"/>
                </a:solidFill>
                <a:effectLst/>
                <a:latin typeface="Consolas" panose="020B0609020204030204" pitchFamily="49" charset="0"/>
              </a:rPr>
              <a:t>)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8200"/>
                </a:solidFill>
                <a:effectLst/>
                <a:latin typeface="Consolas" panose="020B0609020204030204" pitchFamily="49" charset="0"/>
              </a:rPr>
              <a:t>#</a:t>
            </a:r>
            <a:r>
              <a:rPr lang="zh-CN" altLang="en-US" sz="2000" b="0" i="0" dirty="0">
                <a:solidFill>
                  <a:srgbClr val="008200"/>
                </a:solidFill>
                <a:effectLst/>
                <a:latin typeface="Consolas" panose="020B0609020204030204" pitchFamily="49" charset="0"/>
              </a:rPr>
              <a:t>预测</a:t>
            </a:r>
            <a:r>
              <a:rPr lang="zh-CN" altLang="en-US" sz="2000" b="0" i="0" dirty="0">
                <a:solidFill>
                  <a:srgbClr val="000000"/>
                </a:solidFill>
                <a:effectLst/>
                <a:latin typeface="Consolas" panose="020B0609020204030204" pitchFamily="49" charset="0"/>
              </a:rPr>
              <a:t>  </a:t>
            </a:r>
            <a:endParaRPr lang="zh-CN" altLang="en-US" sz="2000" b="0" i="0" dirty="0">
              <a:solidFill>
                <a:srgbClr val="5C5C5C"/>
              </a:solidFill>
              <a:effectLst/>
              <a:latin typeface="Consolas" panose="020B0609020204030204" pitchFamily="49" charset="0"/>
            </a:endParaRPr>
          </a:p>
          <a:p>
            <a:pPr algn="l">
              <a:buFont typeface="+mj-lt"/>
              <a:buAutoNum type="arabicPeriod"/>
            </a:pPr>
            <a:r>
              <a:rPr lang="en-GB" altLang="zh-CN" sz="2000" b="0" i="0" dirty="0" err="1">
                <a:solidFill>
                  <a:srgbClr val="000000"/>
                </a:solidFill>
                <a:effectLst/>
                <a:latin typeface="Consolas" panose="020B0609020204030204" pitchFamily="49" charset="0"/>
              </a:rPr>
              <a:t>y_pred</a:t>
            </a:r>
            <a:r>
              <a:rPr lang="en-GB" altLang="zh-CN" sz="2000" b="0" i="0" dirty="0">
                <a:solidFill>
                  <a:srgbClr val="000000"/>
                </a:solidFill>
                <a:effectLst/>
                <a:latin typeface="Consolas" panose="020B0609020204030204" pitchFamily="49" charset="0"/>
              </a:rPr>
              <a:t> = </a:t>
            </a:r>
            <a:r>
              <a:rPr lang="en-GB" altLang="zh-CN" sz="2000" b="0" i="0" dirty="0" err="1">
                <a:solidFill>
                  <a:srgbClr val="000000"/>
                </a:solidFill>
                <a:effectLst/>
                <a:latin typeface="Consolas" panose="020B0609020204030204" pitchFamily="49" charset="0"/>
              </a:rPr>
              <a:t>logreg.predict</a:t>
            </a:r>
            <a:r>
              <a:rPr lang="en-GB" altLang="zh-CN" sz="2000" b="0" i="0" dirty="0">
                <a:solidFill>
                  <a:srgbClr val="000000"/>
                </a:solidFill>
                <a:effectLst/>
                <a:latin typeface="Consolas" panose="020B0609020204030204" pitchFamily="49" charset="0"/>
              </a:rPr>
              <a:t>(</a:t>
            </a:r>
            <a:r>
              <a:rPr lang="en-GB" altLang="zh-CN" sz="2000" b="0" i="0" dirty="0" err="1">
                <a:solidFill>
                  <a:srgbClr val="000000"/>
                </a:solidFill>
                <a:effectLst/>
                <a:latin typeface="Consolas" panose="020B0609020204030204" pitchFamily="49" charset="0"/>
              </a:rPr>
              <a:t>X_test</a:t>
            </a:r>
            <a:r>
              <a:rPr lang="en-GB" altLang="zh-CN" sz="2000" b="0" i="0" dirty="0">
                <a:solidFill>
                  <a:srgbClr val="000000"/>
                </a:solidFill>
                <a:effectLst/>
                <a:latin typeface="Consolas" panose="020B0609020204030204" pitchFamily="49" charset="0"/>
              </a:rPr>
              <a:t>)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0" i="0" dirty="0">
                <a:solidFill>
                  <a:srgbClr val="008200"/>
                </a:solidFill>
                <a:effectLst/>
                <a:latin typeface="Consolas" panose="020B0609020204030204" pitchFamily="49" charset="0"/>
              </a:rPr>
              <a:t># </a:t>
            </a:r>
            <a:r>
              <a:rPr lang="zh-CN" altLang="en-US" sz="2000" b="0" i="0" dirty="0">
                <a:solidFill>
                  <a:srgbClr val="008200"/>
                </a:solidFill>
                <a:effectLst/>
                <a:latin typeface="Consolas" panose="020B0609020204030204" pitchFamily="49" charset="0"/>
              </a:rPr>
              <a:t>分类报告</a:t>
            </a:r>
            <a:r>
              <a:rPr lang="en-GB" altLang="zh-CN" sz="2000" b="0" i="0" dirty="0">
                <a:solidFill>
                  <a:srgbClr val="008200"/>
                </a:solidFill>
                <a:effectLst/>
                <a:latin typeface="Consolas" panose="020B0609020204030204" pitchFamily="49" charset="0"/>
              </a:rPr>
              <a:t> </a:t>
            </a:r>
            <a:r>
              <a:rPr lang="zh-CN" altLang="en-US" sz="2000" dirty="0">
                <a:solidFill>
                  <a:srgbClr val="008200"/>
                </a:solidFill>
                <a:latin typeface="Consolas" panose="020B0609020204030204" pitchFamily="49" charset="0"/>
              </a:rPr>
              <a:t>混淆</a:t>
            </a:r>
            <a:r>
              <a:rPr lang="zh-CN" altLang="en-US" sz="2000" b="0" i="0" dirty="0">
                <a:solidFill>
                  <a:srgbClr val="008200"/>
                </a:solidFill>
                <a:effectLst/>
                <a:latin typeface="Consolas" panose="020B0609020204030204" pitchFamily="49" charset="0"/>
              </a:rPr>
              <a:t>矩阵</a:t>
            </a:r>
            <a:r>
              <a:rPr lang="zh-CN" altLang="en-US" sz="2000" b="0" i="0" dirty="0">
                <a:solidFill>
                  <a:srgbClr val="000000"/>
                </a:solidFill>
                <a:effectLst/>
                <a:latin typeface="Consolas" panose="020B0609020204030204" pitchFamily="49" charset="0"/>
              </a:rPr>
              <a:t>  </a:t>
            </a:r>
            <a:endParaRPr lang="zh-CN" altLang="en-US" sz="2000" b="0" i="0" dirty="0">
              <a:solidFill>
                <a:srgbClr val="5C5C5C"/>
              </a:solidFill>
              <a:effectLst/>
              <a:latin typeface="Consolas" panose="020B0609020204030204" pitchFamily="49" charset="0"/>
            </a:endParaRPr>
          </a:p>
          <a:p>
            <a:pPr algn="l">
              <a:buFont typeface="+mj-lt"/>
              <a:buAutoNum type="arabicPeriod"/>
            </a:pPr>
            <a:r>
              <a:rPr lang="en-GB" altLang="zh-CN" sz="2000" b="0" i="0" dirty="0" err="1">
                <a:solidFill>
                  <a:srgbClr val="000000"/>
                </a:solidFill>
                <a:effectLst/>
                <a:latin typeface="Consolas" panose="020B0609020204030204" pitchFamily="49" charset="0"/>
              </a:rPr>
              <a:t>class_report</a:t>
            </a:r>
            <a:r>
              <a:rPr lang="en-GB" altLang="zh-CN" sz="2000" b="0" i="0" dirty="0">
                <a:solidFill>
                  <a:srgbClr val="000000"/>
                </a:solidFill>
                <a:effectLst/>
                <a:latin typeface="Consolas" panose="020B0609020204030204" pitchFamily="49" charset="0"/>
              </a:rPr>
              <a:t> = </a:t>
            </a:r>
            <a:r>
              <a:rPr lang="en-GB" altLang="zh-CN" sz="2000" b="0" i="0" dirty="0" err="1">
                <a:solidFill>
                  <a:srgbClr val="000000"/>
                </a:solidFill>
                <a:effectLst/>
                <a:latin typeface="Consolas" panose="020B0609020204030204" pitchFamily="49" charset="0"/>
              </a:rPr>
              <a:t>metrics.classification_report</a:t>
            </a:r>
            <a:r>
              <a:rPr lang="en-GB" altLang="zh-CN" sz="2000" b="0" i="0" dirty="0">
                <a:solidFill>
                  <a:srgbClr val="000000"/>
                </a:solidFill>
                <a:effectLst/>
                <a:latin typeface="Consolas" panose="020B0609020204030204" pitchFamily="49" charset="0"/>
              </a:rPr>
              <a:t>(</a:t>
            </a:r>
            <a:r>
              <a:rPr lang="en-GB" altLang="zh-CN" sz="2000" b="0" i="0" dirty="0" err="1">
                <a:solidFill>
                  <a:srgbClr val="000000"/>
                </a:solidFill>
                <a:effectLst/>
                <a:latin typeface="Consolas" panose="020B0609020204030204" pitchFamily="49" charset="0"/>
              </a:rPr>
              <a:t>y_test,y_pred</a:t>
            </a:r>
            <a:r>
              <a:rPr lang="en-GB" altLang="zh-CN" sz="2000" b="0" i="0" dirty="0">
                <a:solidFill>
                  <a:srgbClr val="000000"/>
                </a:solidFill>
                <a:effectLst/>
                <a:latin typeface="Consolas" panose="020B0609020204030204" pitchFamily="49" charset="0"/>
              </a:rPr>
              <a:t>)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0" i="0" dirty="0" err="1">
                <a:solidFill>
                  <a:srgbClr val="000000"/>
                </a:solidFill>
                <a:effectLst/>
                <a:latin typeface="Consolas" panose="020B0609020204030204" pitchFamily="49" charset="0"/>
              </a:rPr>
              <a:t>conf_martix</a:t>
            </a:r>
            <a:r>
              <a:rPr lang="en-GB" altLang="zh-CN" sz="2000" b="0" i="0" dirty="0">
                <a:solidFill>
                  <a:srgbClr val="000000"/>
                </a:solidFill>
                <a:effectLst/>
                <a:latin typeface="Consolas" panose="020B0609020204030204" pitchFamily="49" charset="0"/>
              </a:rPr>
              <a:t> = </a:t>
            </a:r>
            <a:r>
              <a:rPr lang="en-GB" altLang="zh-CN" sz="2000" b="0" i="0" dirty="0" err="1">
                <a:solidFill>
                  <a:srgbClr val="000000"/>
                </a:solidFill>
                <a:effectLst/>
                <a:latin typeface="Consolas" panose="020B0609020204030204" pitchFamily="49" charset="0"/>
              </a:rPr>
              <a:t>metrics.confusion_matrix</a:t>
            </a:r>
            <a:r>
              <a:rPr lang="en-GB" altLang="zh-CN" sz="2000" b="0" i="0" dirty="0">
                <a:solidFill>
                  <a:srgbClr val="000000"/>
                </a:solidFill>
                <a:effectLst/>
                <a:latin typeface="Consolas" panose="020B0609020204030204" pitchFamily="49" charset="0"/>
              </a:rPr>
              <a:t>(</a:t>
            </a:r>
            <a:r>
              <a:rPr lang="en-GB" altLang="zh-CN" sz="2000" b="0" i="0" dirty="0" err="1">
                <a:solidFill>
                  <a:srgbClr val="000000"/>
                </a:solidFill>
                <a:effectLst/>
                <a:latin typeface="Consolas" panose="020B0609020204030204" pitchFamily="49" charset="0"/>
              </a:rPr>
              <a:t>y_test,y_pred</a:t>
            </a:r>
            <a:r>
              <a:rPr lang="en-GB" altLang="zh-CN" sz="2000" b="0" i="0" dirty="0">
                <a:solidFill>
                  <a:srgbClr val="000000"/>
                </a:solidFill>
                <a:effectLst/>
                <a:latin typeface="Consolas" panose="020B0609020204030204" pitchFamily="49" charset="0"/>
              </a:rPr>
              <a:t>)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1" i="0" dirty="0">
                <a:solidFill>
                  <a:srgbClr val="006699"/>
                </a:solidFill>
                <a:effectLst/>
                <a:latin typeface="Consolas" panose="020B0609020204030204" pitchFamily="49" charset="0"/>
              </a:rPr>
              <a:t>print</a:t>
            </a:r>
            <a:r>
              <a:rPr lang="en-GB" altLang="zh-CN" sz="2000" b="0" i="0" dirty="0">
                <a:solidFill>
                  <a:srgbClr val="000000"/>
                </a:solidFill>
                <a:effectLst/>
                <a:latin typeface="Consolas" panose="020B0609020204030204" pitchFamily="49" charset="0"/>
              </a:rPr>
              <a:t>(</a:t>
            </a:r>
            <a:r>
              <a:rPr lang="en-GB" altLang="zh-CN" sz="2000" b="0" i="0" dirty="0" err="1">
                <a:solidFill>
                  <a:srgbClr val="000000"/>
                </a:solidFill>
                <a:effectLst/>
                <a:latin typeface="Consolas" panose="020B0609020204030204" pitchFamily="49" charset="0"/>
              </a:rPr>
              <a:t>class_report</a:t>
            </a:r>
            <a:r>
              <a:rPr lang="en-GB" altLang="zh-CN" sz="2000" b="0" i="0" dirty="0">
                <a:solidFill>
                  <a:srgbClr val="000000"/>
                </a:solidFill>
                <a:effectLst/>
                <a:latin typeface="Consolas" panose="020B0609020204030204" pitchFamily="49" charset="0"/>
              </a:rPr>
              <a:t>)  </a:t>
            </a:r>
            <a:endParaRPr lang="en-GB" altLang="zh-CN" sz="2000" b="0" i="0" dirty="0">
              <a:solidFill>
                <a:srgbClr val="5C5C5C"/>
              </a:solidFill>
              <a:effectLst/>
              <a:latin typeface="Consolas" panose="020B0609020204030204" pitchFamily="49" charset="0"/>
            </a:endParaRPr>
          </a:p>
          <a:p>
            <a:pPr algn="l">
              <a:buFont typeface="+mj-lt"/>
              <a:buAutoNum type="arabicPeriod"/>
            </a:pPr>
            <a:r>
              <a:rPr lang="en-GB" altLang="zh-CN" sz="2000" b="1" i="0" dirty="0">
                <a:solidFill>
                  <a:srgbClr val="006699"/>
                </a:solidFill>
                <a:effectLst/>
                <a:latin typeface="Consolas" panose="020B0609020204030204" pitchFamily="49" charset="0"/>
              </a:rPr>
              <a:t>print</a:t>
            </a:r>
            <a:r>
              <a:rPr lang="en-GB" altLang="zh-CN" sz="2000" b="0" i="0" dirty="0">
                <a:solidFill>
                  <a:srgbClr val="000000"/>
                </a:solidFill>
                <a:effectLst/>
                <a:latin typeface="Consolas" panose="020B0609020204030204" pitchFamily="49" charset="0"/>
              </a:rPr>
              <a:t>(</a:t>
            </a:r>
            <a:r>
              <a:rPr lang="en-GB" altLang="zh-CN" sz="2000" b="0" i="0" dirty="0" err="1">
                <a:solidFill>
                  <a:srgbClr val="000000"/>
                </a:solidFill>
                <a:effectLst/>
                <a:latin typeface="Consolas" panose="020B0609020204030204" pitchFamily="49" charset="0"/>
              </a:rPr>
              <a:t>conf_martix</a:t>
            </a:r>
            <a:r>
              <a:rPr lang="en-GB" altLang="zh-CN" sz="2000" b="0" i="0" dirty="0">
                <a:solidFill>
                  <a:srgbClr val="000000"/>
                </a:solidFill>
                <a:effectLst/>
                <a:latin typeface="Consolas" panose="020B0609020204030204" pitchFamily="49" charset="0"/>
              </a:rPr>
              <a:t>)  </a:t>
            </a:r>
            <a:endParaRPr lang="en-GB" altLang="zh-CN" sz="2000" b="0" i="0" dirty="0">
              <a:solidFill>
                <a:srgbClr val="5C5C5C"/>
              </a:solidFill>
              <a:effectLst/>
              <a:latin typeface="Consolas" panose="020B0609020204030204" pitchFamily="49" charset="0"/>
            </a:endParaRPr>
          </a:p>
        </p:txBody>
      </p:sp>
      <p:sp>
        <p:nvSpPr>
          <p:cNvPr id="4" name="标题 4">
            <a:extLst>
              <a:ext uri="{FF2B5EF4-FFF2-40B4-BE49-F238E27FC236}">
                <a16:creationId xmlns:a16="http://schemas.microsoft.com/office/drawing/2014/main" id="{467EC994-1CB9-DC57-AFCF-1C6B446E3518}"/>
              </a:ext>
            </a:extLst>
          </p:cNvPr>
          <p:cNvSpPr txBox="1">
            <a:spLocks/>
          </p:cNvSpPr>
          <p:nvPr/>
        </p:nvSpPr>
        <p:spPr>
          <a:xfrm>
            <a:off x="3816724" y="195888"/>
            <a:ext cx="4558551" cy="604140"/>
          </a:xfrm>
          <a:prstGeom prst="rect">
            <a:avLst/>
          </a:prstGeom>
        </p:spPr>
        <p:txBody>
          <a:bodyPr wrap="square">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600" dirty="0">
                <a:latin typeface="+mn-lt"/>
                <a:ea typeface="+mn-ea"/>
                <a:cs typeface="+mn-ea"/>
                <a:sym typeface="+mn-lt"/>
              </a:rPr>
              <a:t>逻辑回归模型的训练</a:t>
            </a:r>
          </a:p>
        </p:txBody>
      </p:sp>
      <p:sp>
        <p:nvSpPr>
          <p:cNvPr id="6" name="文本框 5">
            <a:extLst>
              <a:ext uri="{FF2B5EF4-FFF2-40B4-BE49-F238E27FC236}">
                <a16:creationId xmlns:a16="http://schemas.microsoft.com/office/drawing/2014/main" id="{3F2DBE41-2E59-ED24-8EC4-6E00C4F632CF}"/>
              </a:ext>
            </a:extLst>
          </p:cNvPr>
          <p:cNvSpPr txBox="1"/>
          <p:nvPr/>
        </p:nvSpPr>
        <p:spPr>
          <a:xfrm>
            <a:off x="6355975" y="1433517"/>
            <a:ext cx="5764306" cy="3139321"/>
          </a:xfrm>
          <a:prstGeom prst="rect">
            <a:avLst/>
          </a:prstGeom>
          <a:noFill/>
        </p:spPr>
        <p:txBody>
          <a:bodyPr wrap="square">
            <a:spAutoFit/>
          </a:bodyPr>
          <a:lstStyle/>
          <a:p>
            <a:r>
              <a:rPr lang="zh-CN" altLang="en-US" b="1" dirty="0">
                <a:solidFill>
                  <a:srgbClr val="002060"/>
                </a:solidFill>
              </a:rPr>
              <a:t>                 precision  recall  f1-score   support</a:t>
            </a:r>
          </a:p>
          <a:p>
            <a:endParaRPr lang="zh-CN" altLang="en-US" b="1" dirty="0">
              <a:solidFill>
                <a:srgbClr val="002060"/>
              </a:solidFill>
            </a:endParaRPr>
          </a:p>
          <a:p>
            <a:r>
              <a:rPr lang="zh-CN" altLang="en-US" b="1" dirty="0">
                <a:solidFill>
                  <a:srgbClr val="002060"/>
                </a:solidFill>
              </a:rPr>
              <a:t>           0       0.85      0.96      0.91      1998</a:t>
            </a:r>
          </a:p>
          <a:p>
            <a:r>
              <a:rPr lang="zh-CN" altLang="en-US" b="1" dirty="0">
                <a:solidFill>
                  <a:srgbClr val="002060"/>
                </a:solidFill>
              </a:rPr>
              <a:t>           1       0.51      0.18      0.27       401</a:t>
            </a:r>
          </a:p>
          <a:p>
            <a:endParaRPr lang="zh-CN" altLang="en-US" b="1" dirty="0">
              <a:solidFill>
                <a:srgbClr val="002060"/>
              </a:solidFill>
            </a:endParaRPr>
          </a:p>
          <a:p>
            <a:r>
              <a:rPr lang="zh-CN" altLang="en-US" b="1" dirty="0">
                <a:solidFill>
                  <a:srgbClr val="002060"/>
                </a:solidFill>
              </a:rPr>
              <a:t>    accuracy                             0.83      2399</a:t>
            </a:r>
          </a:p>
          <a:p>
            <a:r>
              <a:rPr lang="zh-CN" altLang="en-US" b="1" dirty="0">
                <a:solidFill>
                  <a:srgbClr val="002060"/>
                </a:solidFill>
              </a:rPr>
              <a:t>   macro avg       0.68      0.57     0.59      2399</a:t>
            </a:r>
          </a:p>
          <a:p>
            <a:r>
              <a:rPr lang="zh-CN" altLang="en-US" b="1" dirty="0">
                <a:solidFill>
                  <a:srgbClr val="002060"/>
                </a:solidFill>
              </a:rPr>
              <a:t>weighted avg       0.80      0.83     0.80      2399</a:t>
            </a:r>
          </a:p>
          <a:p>
            <a:endParaRPr lang="zh-CN" altLang="en-US" b="1" dirty="0">
              <a:solidFill>
                <a:srgbClr val="002060"/>
              </a:solidFill>
            </a:endParaRPr>
          </a:p>
          <a:p>
            <a:r>
              <a:rPr lang="zh-CN" altLang="en-US" b="1" dirty="0">
                <a:solidFill>
                  <a:srgbClr val="002060"/>
                </a:solidFill>
              </a:rPr>
              <a:t>[[1928   70]</a:t>
            </a:r>
          </a:p>
          <a:p>
            <a:r>
              <a:rPr lang="zh-CN" altLang="en-US" b="1" dirty="0">
                <a:solidFill>
                  <a:srgbClr val="002060"/>
                </a:solidFill>
              </a:rPr>
              <a:t> [ 328   73]]</a:t>
            </a:r>
          </a:p>
        </p:txBody>
      </p:sp>
      <p:pic>
        <p:nvPicPr>
          <p:cNvPr id="8" name="图形 7">
            <a:extLst>
              <a:ext uri="{FF2B5EF4-FFF2-40B4-BE49-F238E27FC236}">
                <a16:creationId xmlns:a16="http://schemas.microsoft.com/office/drawing/2014/main" id="{78403546-4F59-3FFE-A51C-12CA050A3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8066" y="3860580"/>
            <a:ext cx="3379134" cy="2800192"/>
          </a:xfrm>
          <a:prstGeom prst="rect">
            <a:avLst/>
          </a:prstGeom>
        </p:spPr>
      </p:pic>
      <p:sp>
        <p:nvSpPr>
          <p:cNvPr id="10" name="文本框 9">
            <a:extLst>
              <a:ext uri="{FF2B5EF4-FFF2-40B4-BE49-F238E27FC236}">
                <a16:creationId xmlns:a16="http://schemas.microsoft.com/office/drawing/2014/main" id="{C0CBE5AE-8E19-1FB5-C65E-9A9FB1859266}"/>
              </a:ext>
            </a:extLst>
          </p:cNvPr>
          <p:cNvSpPr txBox="1"/>
          <p:nvPr/>
        </p:nvSpPr>
        <p:spPr>
          <a:xfrm>
            <a:off x="118783" y="5461178"/>
            <a:ext cx="7395882" cy="132343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indent="457200"/>
            <a:r>
              <a:rPr lang="zh-CN" altLang="en-US" sz="2000" b="1" i="0" dirty="0">
                <a:solidFill>
                  <a:srgbClr val="374151"/>
                </a:solidFill>
                <a:effectLst/>
                <a:latin typeface="Söhne"/>
              </a:rPr>
              <a:t>从这些结果可以看出，模型对于预测员工不离职（标签</a:t>
            </a:r>
            <a:r>
              <a:rPr lang="en-US" altLang="zh-CN" sz="2000" b="1" i="0" dirty="0">
                <a:solidFill>
                  <a:srgbClr val="374151"/>
                </a:solidFill>
                <a:effectLst/>
                <a:latin typeface="Söhne"/>
              </a:rPr>
              <a:t>0</a:t>
            </a:r>
            <a:r>
              <a:rPr lang="zh-CN" altLang="en-US" sz="2000" b="1" i="0" dirty="0">
                <a:solidFill>
                  <a:srgbClr val="374151"/>
                </a:solidFill>
                <a:effectLst/>
                <a:latin typeface="Söhne"/>
              </a:rPr>
              <a:t>）的能力要比预测员工离职（标签</a:t>
            </a:r>
            <a:r>
              <a:rPr lang="en-US" altLang="zh-CN" sz="2000" b="1" i="0" dirty="0">
                <a:solidFill>
                  <a:srgbClr val="374151"/>
                </a:solidFill>
                <a:effectLst/>
                <a:latin typeface="Söhne"/>
              </a:rPr>
              <a:t>1</a:t>
            </a:r>
            <a:r>
              <a:rPr lang="zh-CN" altLang="en-US" sz="2000" b="1" i="0" dirty="0">
                <a:solidFill>
                  <a:srgbClr val="374151"/>
                </a:solidFill>
                <a:effectLst/>
                <a:latin typeface="Söhne"/>
              </a:rPr>
              <a:t>）的能力好。模型对于实际没有离职的员工的预测是相当准确的，</a:t>
            </a:r>
            <a:r>
              <a:rPr lang="zh-CN" altLang="en-US" sz="2000" b="1" i="0" dirty="0">
                <a:solidFill>
                  <a:srgbClr val="FF0000"/>
                </a:solidFill>
                <a:effectLst/>
                <a:latin typeface="Söhne"/>
              </a:rPr>
              <a:t>但对于实际离职的员工，模型错过了很多正例（较低的召回率）</a:t>
            </a:r>
            <a:r>
              <a:rPr lang="zh-CN" altLang="en-US" sz="2000" b="1" i="0" dirty="0">
                <a:solidFill>
                  <a:srgbClr val="374151"/>
                </a:solidFill>
                <a:effectLst/>
                <a:latin typeface="Söhne"/>
              </a:rPr>
              <a:t>。</a:t>
            </a:r>
            <a:endParaRPr lang="zh-CN" altLang="en-US" sz="2000" b="1" dirty="0"/>
          </a:p>
        </p:txBody>
      </p:sp>
    </p:spTree>
    <p:extLst>
      <p:ext uri="{BB962C8B-B14F-4D97-AF65-F5344CB8AC3E}">
        <p14:creationId xmlns:p14="http://schemas.microsoft.com/office/powerpoint/2010/main" val="337022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352098" y="2824860"/>
            <a:ext cx="5419185" cy="604140"/>
          </a:xfrm>
        </p:spPr>
        <p:txBody>
          <a:bodyPr>
            <a:spAutoFit/>
          </a:bodyPr>
          <a:lstStyle/>
          <a:p>
            <a:r>
              <a:rPr lang="zh-CN" altLang="en-US" sz="3600" dirty="0">
                <a:latin typeface="+mn-lt"/>
                <a:ea typeface="+mn-ea"/>
                <a:cs typeface="+mn-ea"/>
                <a:sym typeface="+mn-lt"/>
              </a:rPr>
              <a:t>数据来源与介绍</a:t>
            </a:r>
          </a:p>
        </p:txBody>
      </p:sp>
      <p:sp>
        <p:nvSpPr>
          <p:cNvPr id="6" name="文本占位符 5"/>
          <p:cNvSpPr>
            <a:spLocks noGrp="1"/>
          </p:cNvSpPr>
          <p:nvPr>
            <p:ph type="body" idx="1"/>
          </p:nvPr>
        </p:nvSpPr>
        <p:spPr>
          <a:xfrm>
            <a:off x="2353214" y="3733086"/>
            <a:ext cx="5419185" cy="430887"/>
          </a:xfrm>
        </p:spPr>
        <p:txBody>
          <a:bodyPr>
            <a:spAutoFit/>
          </a:bodyPr>
          <a:lstStyle/>
          <a:p>
            <a:pPr lvl="0"/>
            <a:r>
              <a:rPr lang="en-US" altLang="zh-CN" sz="1600" dirty="0">
                <a:cs typeface="+mn-ea"/>
                <a:sym typeface="+mn-lt"/>
              </a:rPr>
              <a:t>Where the data from</a:t>
            </a:r>
            <a:endParaRPr lang="zh-CN" altLang="en-US" sz="1600" dirty="0">
              <a:cs typeface="+mn-ea"/>
              <a:sym typeface="+mn-lt"/>
            </a:endParaRPr>
          </a:p>
        </p:txBody>
      </p:sp>
      <p:sp>
        <p:nvSpPr>
          <p:cNvPr id="9" name="文本框 8"/>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cs typeface="+mn-ea"/>
                <a:sym typeface="+mn-lt"/>
              </a:rPr>
              <a:t>/01</a:t>
            </a:r>
            <a:endParaRPr lang="zh-CN" altLang="en-US" spc="100" dirty="0">
              <a:solidFill>
                <a:schemeClr val="accent1"/>
              </a:solidFill>
              <a:cs typeface="+mn-ea"/>
              <a:sym typeface="+mn-lt"/>
            </a:endParaRPr>
          </a:p>
        </p:txBody>
      </p:sp>
      <p:pic>
        <p:nvPicPr>
          <p:cNvPr id="3" name="图形 2">
            <a:extLst>
              <a:ext uri="{FF2B5EF4-FFF2-40B4-BE49-F238E27FC236}">
                <a16:creationId xmlns:a16="http://schemas.microsoft.com/office/drawing/2014/main" id="{0646FB44-860E-0842-DC2F-65DABC6E26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2007" y="3181104"/>
            <a:ext cx="2924175" cy="1905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a:extLst>
              <a:ext uri="{FF2B5EF4-FFF2-40B4-BE49-F238E27FC236}">
                <a16:creationId xmlns:a16="http://schemas.microsoft.com/office/drawing/2014/main" id="{2FFF4A06-7216-237E-0EBA-D74CE6A1649F}"/>
              </a:ext>
            </a:extLst>
          </p:cNvPr>
          <p:cNvSpPr txBox="1">
            <a:spLocks/>
          </p:cNvSpPr>
          <p:nvPr/>
        </p:nvSpPr>
        <p:spPr>
          <a:xfrm>
            <a:off x="717176" y="276570"/>
            <a:ext cx="11098306" cy="604140"/>
          </a:xfrm>
          <a:prstGeom prst="rect">
            <a:avLst/>
          </a:prstGeom>
        </p:spPr>
        <p:txBody>
          <a:bodyPr wrap="square">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600" dirty="0">
                <a:latin typeface="+mn-lt"/>
                <a:ea typeface="+mn-ea"/>
                <a:cs typeface="+mn-ea"/>
                <a:sym typeface="+mn-lt"/>
              </a:rPr>
              <a:t>随机森林模型</a:t>
            </a:r>
            <a:r>
              <a:rPr lang="en-US" altLang="zh-CN" sz="3600" dirty="0">
                <a:latin typeface="+mn-lt"/>
                <a:ea typeface="+mn-ea"/>
                <a:cs typeface="+mn-ea"/>
                <a:sym typeface="+mn-lt"/>
              </a:rPr>
              <a:t>——</a:t>
            </a:r>
            <a:r>
              <a:rPr lang="zh-CN" altLang="en-US" sz="3600" dirty="0">
                <a:latin typeface="+mn-lt"/>
                <a:ea typeface="+mn-ea"/>
                <a:cs typeface="+mn-ea"/>
                <a:sym typeface="+mn-lt"/>
              </a:rPr>
              <a:t>寻找最优深度</a:t>
            </a:r>
            <a:r>
              <a:rPr lang="en-US" altLang="zh-CN" sz="3600" dirty="0">
                <a:latin typeface="+mn-lt"/>
                <a:ea typeface="+mn-ea"/>
                <a:cs typeface="+mn-ea"/>
                <a:sym typeface="+mn-lt"/>
              </a:rPr>
              <a:t>,</a:t>
            </a:r>
            <a:r>
              <a:rPr lang="zh-CN" altLang="en-US" sz="3600" dirty="0">
                <a:latin typeface="+mn-lt"/>
                <a:ea typeface="+mn-ea"/>
                <a:cs typeface="+mn-ea"/>
                <a:sym typeface="+mn-lt"/>
              </a:rPr>
              <a:t>和最佳决策树数目</a:t>
            </a:r>
          </a:p>
        </p:txBody>
      </p:sp>
      <p:sp>
        <p:nvSpPr>
          <p:cNvPr id="4" name="文本框 3">
            <a:extLst>
              <a:ext uri="{FF2B5EF4-FFF2-40B4-BE49-F238E27FC236}">
                <a16:creationId xmlns:a16="http://schemas.microsoft.com/office/drawing/2014/main" id="{4D19A9E3-270B-75B5-3D9E-9F05D1587BF9}"/>
              </a:ext>
            </a:extLst>
          </p:cNvPr>
          <p:cNvSpPr txBox="1"/>
          <p:nvPr/>
        </p:nvSpPr>
        <p:spPr>
          <a:xfrm>
            <a:off x="170329" y="1136221"/>
            <a:ext cx="4688542" cy="5445209"/>
          </a:xfrm>
          <a:prstGeom prst="rect">
            <a:avLst/>
          </a:prstGeom>
          <a:noFill/>
        </p:spPr>
        <p:txBody>
          <a:bodyPr wrap="square">
            <a:spAutoFit/>
          </a:bodyPr>
          <a:lstStyle/>
          <a:p>
            <a:pPr algn="l">
              <a:lnSpc>
                <a:spcPct val="150000"/>
              </a:lnSpc>
              <a:buFont typeface="+mj-lt"/>
              <a:buAutoNum type="arabicPeriod"/>
            </a:pPr>
            <a:r>
              <a:rPr lang="en-US" altLang="zh-CN" b="0" i="0" dirty="0">
                <a:solidFill>
                  <a:srgbClr val="008200"/>
                </a:solidFill>
                <a:effectLst/>
                <a:latin typeface="Consolas" panose="020B0609020204030204" pitchFamily="49" charset="0"/>
              </a:rPr>
              <a:t># </a:t>
            </a:r>
            <a:r>
              <a:rPr lang="zh-CN" altLang="en-US" b="0" i="0" dirty="0">
                <a:solidFill>
                  <a:srgbClr val="008200"/>
                </a:solidFill>
                <a:effectLst/>
                <a:latin typeface="Consolas" panose="020B0609020204030204" pitchFamily="49" charset="0"/>
              </a:rPr>
              <a:t>寻找</a:t>
            </a:r>
            <a:r>
              <a:rPr lang="en-GB" altLang="zh-CN" b="0" i="0" dirty="0" err="1">
                <a:solidFill>
                  <a:srgbClr val="008200"/>
                </a:solidFill>
                <a:effectLst/>
                <a:latin typeface="Consolas" panose="020B0609020204030204" pitchFamily="49" charset="0"/>
              </a:rPr>
              <a:t>max_depth</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err="1">
                <a:solidFill>
                  <a:srgbClr val="000000"/>
                </a:solidFill>
                <a:effectLst/>
                <a:latin typeface="Consolas" panose="020B0609020204030204" pitchFamily="49" charset="0"/>
              </a:rPr>
              <a:t>d_scores</a:t>
            </a:r>
            <a:r>
              <a:rPr lang="en-GB" altLang="zh-CN" b="0" i="0" dirty="0">
                <a:solidFill>
                  <a:srgbClr val="000000"/>
                </a:solidFill>
                <a:effectLst/>
                <a:latin typeface="Consolas" panose="020B0609020204030204" pitchFamily="49" charset="0"/>
              </a:rPr>
              <a:t> = []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1" i="0" dirty="0">
                <a:solidFill>
                  <a:srgbClr val="006699"/>
                </a:solidFill>
                <a:effectLst/>
                <a:latin typeface="Consolas" panose="020B0609020204030204" pitchFamily="49" charset="0"/>
              </a:rPr>
              <a:t>for</a:t>
            </a:r>
            <a:r>
              <a:rPr lang="en-GB" altLang="zh-CN" b="0" i="0" dirty="0">
                <a:solidFill>
                  <a:srgbClr val="000000"/>
                </a:solidFill>
                <a:effectLst/>
                <a:latin typeface="Consolas" panose="020B0609020204030204" pitchFamily="49" charset="0"/>
              </a:rPr>
              <a:t> i </a:t>
            </a:r>
            <a:r>
              <a:rPr lang="en-GB" altLang="zh-CN" b="1" i="0" dirty="0">
                <a:solidFill>
                  <a:srgbClr val="006699"/>
                </a:solidFill>
                <a:effectLst/>
                <a:latin typeface="Consolas" panose="020B0609020204030204" pitchFamily="49" charset="0"/>
              </a:rPr>
              <a:t>in</a:t>
            </a:r>
            <a:r>
              <a:rPr lang="en-GB" altLang="zh-CN" b="0" i="0" dirty="0">
                <a:solidFill>
                  <a:srgbClr val="000000"/>
                </a:solidFill>
                <a:effectLst/>
                <a:latin typeface="Consolas" panose="020B0609020204030204" pitchFamily="49" charset="0"/>
              </a:rPr>
              <a:t> range(1,20):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    RF = </a:t>
            </a:r>
            <a:r>
              <a:rPr lang="en-GB" altLang="zh-CN" b="0" i="0" dirty="0" err="1">
                <a:solidFill>
                  <a:srgbClr val="000000"/>
                </a:solidFill>
                <a:effectLst/>
                <a:latin typeface="Consolas" panose="020B0609020204030204" pitchFamily="49" charset="0"/>
              </a:rPr>
              <a:t>RandomForestClassifier</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n_estimators</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15,max_depth</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i,random_state</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42,criterion</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'entropy'</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    </a:t>
            </a:r>
            <a:r>
              <a:rPr lang="en-GB" altLang="zh-CN" b="0" i="0" dirty="0" err="1">
                <a:solidFill>
                  <a:srgbClr val="000000"/>
                </a:solidFill>
                <a:effectLst/>
                <a:latin typeface="Consolas" panose="020B0609020204030204" pitchFamily="49" charset="0"/>
              </a:rPr>
              <a:t>RF.fit</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X_train,y_train</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    </a:t>
            </a:r>
            <a:r>
              <a:rPr lang="en-GB" altLang="zh-CN" b="0" i="0" dirty="0" err="1">
                <a:solidFill>
                  <a:srgbClr val="000000"/>
                </a:solidFill>
                <a:effectLst/>
                <a:latin typeface="Consolas" panose="020B0609020204030204" pitchFamily="49" charset="0"/>
              </a:rPr>
              <a:t>d_scores.append</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RF.score</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X_test,y_test</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depth = </a:t>
            </a:r>
            <a:r>
              <a:rPr lang="en-GB" altLang="zh-CN" b="0" i="0" dirty="0" err="1">
                <a:solidFill>
                  <a:srgbClr val="000000"/>
                </a:solidFill>
                <a:effectLst/>
                <a:latin typeface="Consolas" panose="020B0609020204030204" pitchFamily="49" charset="0"/>
              </a:rPr>
              <a:t>d_scores.index</a:t>
            </a:r>
            <a:r>
              <a:rPr lang="en-GB" altLang="zh-CN" b="0" i="0" dirty="0">
                <a:solidFill>
                  <a:srgbClr val="000000"/>
                </a:solidFill>
                <a:effectLst/>
                <a:latin typeface="Consolas" panose="020B0609020204030204" pitchFamily="49" charset="0"/>
              </a:rPr>
              <a:t>(max(</a:t>
            </a:r>
            <a:r>
              <a:rPr lang="en-GB" altLang="zh-CN" b="0" i="0" dirty="0" err="1">
                <a:solidFill>
                  <a:srgbClr val="000000"/>
                </a:solidFill>
                <a:effectLst/>
                <a:latin typeface="Consolas" panose="020B0609020204030204" pitchFamily="49" charset="0"/>
              </a:rPr>
              <a:t>d_scores</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1" i="0" dirty="0">
                <a:solidFill>
                  <a:srgbClr val="006699"/>
                </a:solidFill>
                <a:effectLst/>
                <a:latin typeface="Consolas" panose="020B0609020204030204" pitchFamily="49" charset="0"/>
              </a:rPr>
              <a:t>print</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a:t>
            </a:r>
            <a:r>
              <a:rPr lang="zh-CN" altLang="en-US" b="0" i="0" dirty="0">
                <a:solidFill>
                  <a:srgbClr val="0000FF"/>
                </a:solidFill>
                <a:effectLst/>
                <a:latin typeface="Consolas" panose="020B0609020204030204" pitchFamily="49" charset="0"/>
              </a:rPr>
              <a:t>决策树深度</a:t>
            </a:r>
            <a:r>
              <a:rPr lang="en-US" altLang="zh-CN" b="0" i="0" dirty="0">
                <a:solidFill>
                  <a:srgbClr val="0000FF"/>
                </a:solidFill>
                <a:effectLst/>
                <a:latin typeface="Consolas" panose="020B0609020204030204" pitchFamily="49" charset="0"/>
              </a:rPr>
              <a:t>: '</a:t>
            </a:r>
            <a:r>
              <a:rPr lang="en-US" altLang="zh-CN" b="0" i="0" dirty="0">
                <a:solidFill>
                  <a:srgbClr val="000000"/>
                </a:solidFill>
                <a:effectLst/>
                <a:latin typeface="Consolas" panose="020B0609020204030204" pitchFamily="49" charset="0"/>
              </a:rPr>
              <a:t>,</a:t>
            </a:r>
            <a:r>
              <a:rPr lang="en-GB" altLang="zh-CN" b="0" i="0" dirty="0">
                <a:solidFill>
                  <a:srgbClr val="000000"/>
                </a:solidFill>
                <a:effectLst/>
                <a:latin typeface="Consolas" panose="020B0609020204030204" pitchFamily="49" charset="0"/>
              </a:rPr>
              <a:t>depth,</a:t>
            </a:r>
            <a:r>
              <a:rPr lang="en-GB" altLang="zh-CN" b="0" i="0" dirty="0">
                <a:solidFill>
                  <a:srgbClr val="0000FF"/>
                </a:solidFill>
                <a:effectLst/>
                <a:latin typeface="Consolas" panose="020B0609020204030204" pitchFamily="49" charset="0"/>
              </a:rPr>
              <a:t>'</a:t>
            </a:r>
            <a:r>
              <a:rPr lang="zh-CN" altLang="en-US" b="0" i="0" dirty="0">
                <a:solidFill>
                  <a:srgbClr val="0000FF"/>
                </a:solidFill>
                <a:effectLst/>
                <a:latin typeface="Consolas" panose="020B0609020204030204" pitchFamily="49" charset="0"/>
              </a:rPr>
              <a:t>最优值为</a:t>
            </a:r>
            <a:r>
              <a:rPr lang="en-US" altLang="zh-CN" b="0" i="0" dirty="0">
                <a:solidFill>
                  <a:srgbClr val="0000FF"/>
                </a:solidFill>
                <a:effectLst/>
                <a:latin typeface="Consolas" panose="020B0609020204030204" pitchFamily="49" charset="0"/>
              </a:rPr>
              <a:t>: '</a:t>
            </a:r>
            <a:r>
              <a:rPr lang="en-US" altLang="zh-CN" b="0" i="0" dirty="0">
                <a:solidFill>
                  <a:srgbClr val="000000"/>
                </a:solidFill>
                <a:effectLst/>
                <a:latin typeface="Consolas" panose="020B0609020204030204" pitchFamily="49" charset="0"/>
              </a:rPr>
              <a:t>,</a:t>
            </a:r>
            <a:r>
              <a:rPr lang="en-GB" altLang="zh-CN" b="0" i="0" dirty="0">
                <a:solidFill>
                  <a:srgbClr val="000000"/>
                </a:solidFill>
                <a:effectLst/>
                <a:latin typeface="Consolas" panose="020B0609020204030204" pitchFamily="49" charset="0"/>
              </a:rPr>
              <a:t>max(</a:t>
            </a:r>
            <a:r>
              <a:rPr lang="en-GB" altLang="zh-CN" b="0" i="0" dirty="0" err="1">
                <a:solidFill>
                  <a:srgbClr val="000000"/>
                </a:solidFill>
                <a:effectLst/>
                <a:latin typeface="Consolas" panose="020B0609020204030204" pitchFamily="49" charset="0"/>
              </a:rPr>
              <a:t>d_scores</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p:txBody>
      </p:sp>
      <p:sp>
        <p:nvSpPr>
          <p:cNvPr id="6" name="文本框 5">
            <a:extLst>
              <a:ext uri="{FF2B5EF4-FFF2-40B4-BE49-F238E27FC236}">
                <a16:creationId xmlns:a16="http://schemas.microsoft.com/office/drawing/2014/main" id="{986E4EF0-0C4C-B695-E1E2-8771FF32CFE0}"/>
              </a:ext>
            </a:extLst>
          </p:cNvPr>
          <p:cNvSpPr txBox="1"/>
          <p:nvPr/>
        </p:nvSpPr>
        <p:spPr>
          <a:xfrm>
            <a:off x="7180729" y="1057451"/>
            <a:ext cx="4840942" cy="5445209"/>
          </a:xfrm>
          <a:prstGeom prst="rect">
            <a:avLst/>
          </a:prstGeom>
          <a:noFill/>
        </p:spPr>
        <p:txBody>
          <a:bodyPr wrap="square">
            <a:spAutoFit/>
          </a:bodyPr>
          <a:lstStyle/>
          <a:p>
            <a:pPr algn="l">
              <a:lnSpc>
                <a:spcPct val="150000"/>
              </a:lnSpc>
              <a:buFont typeface="+mj-lt"/>
              <a:buAutoNum type="arabicPeriod"/>
            </a:pPr>
            <a:r>
              <a:rPr lang="en-US" altLang="zh-CN" b="0" i="0" dirty="0">
                <a:solidFill>
                  <a:srgbClr val="008200"/>
                </a:solidFill>
                <a:effectLst/>
                <a:latin typeface="Consolas" panose="020B0609020204030204" pitchFamily="49" charset="0"/>
              </a:rPr>
              <a:t># </a:t>
            </a:r>
            <a:r>
              <a:rPr lang="zh-CN" altLang="en-US" b="0" i="0" dirty="0">
                <a:solidFill>
                  <a:srgbClr val="008200"/>
                </a:solidFill>
                <a:effectLst/>
                <a:latin typeface="Consolas" panose="020B0609020204030204" pitchFamily="49" charset="0"/>
              </a:rPr>
              <a:t>按照最优深度</a:t>
            </a:r>
            <a:r>
              <a:rPr lang="en-US"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找最优决策树数目</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err="1">
                <a:solidFill>
                  <a:srgbClr val="000000"/>
                </a:solidFill>
                <a:effectLst/>
                <a:latin typeface="Consolas" panose="020B0609020204030204" pitchFamily="49" charset="0"/>
              </a:rPr>
              <a:t>n_scores</a:t>
            </a:r>
            <a:r>
              <a:rPr lang="en-GB" altLang="zh-CN" b="0" i="0" dirty="0">
                <a:solidFill>
                  <a:srgbClr val="000000"/>
                </a:solidFill>
                <a:effectLst/>
                <a:latin typeface="Consolas" panose="020B0609020204030204" pitchFamily="49" charset="0"/>
              </a:rPr>
              <a:t> = []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1" i="0" dirty="0">
                <a:solidFill>
                  <a:srgbClr val="006699"/>
                </a:solidFill>
                <a:effectLst/>
                <a:latin typeface="Consolas" panose="020B0609020204030204" pitchFamily="49" charset="0"/>
              </a:rPr>
              <a:t>for</a:t>
            </a:r>
            <a:r>
              <a:rPr lang="en-GB" altLang="zh-CN" b="0" i="0" dirty="0">
                <a:solidFill>
                  <a:srgbClr val="000000"/>
                </a:solidFill>
                <a:effectLst/>
                <a:latin typeface="Consolas" panose="020B0609020204030204" pitchFamily="49" charset="0"/>
              </a:rPr>
              <a:t> i </a:t>
            </a:r>
            <a:r>
              <a:rPr lang="en-GB" altLang="zh-CN" b="1" i="0" dirty="0">
                <a:solidFill>
                  <a:srgbClr val="006699"/>
                </a:solidFill>
                <a:effectLst/>
                <a:latin typeface="Consolas" panose="020B0609020204030204" pitchFamily="49" charset="0"/>
              </a:rPr>
              <a:t>in</a:t>
            </a:r>
            <a:r>
              <a:rPr lang="en-GB" altLang="zh-CN" b="0" i="0" dirty="0">
                <a:solidFill>
                  <a:srgbClr val="000000"/>
                </a:solidFill>
                <a:effectLst/>
                <a:latin typeface="Consolas" panose="020B0609020204030204" pitchFamily="49" charset="0"/>
              </a:rPr>
              <a:t> range (1,105):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     RF = </a:t>
            </a:r>
            <a:r>
              <a:rPr lang="en-GB" altLang="zh-CN" b="0" i="0" dirty="0" err="1">
                <a:solidFill>
                  <a:srgbClr val="000000"/>
                </a:solidFill>
                <a:effectLst/>
                <a:latin typeface="Consolas" panose="020B0609020204030204" pitchFamily="49" charset="0"/>
              </a:rPr>
              <a:t>RandomForestClassifier</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n_estimators</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i,max_depth</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14,random_state</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42,criterion</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'entropy'</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     </a:t>
            </a:r>
            <a:r>
              <a:rPr lang="en-GB" altLang="zh-CN" b="0" i="0" dirty="0" err="1">
                <a:solidFill>
                  <a:srgbClr val="000000"/>
                </a:solidFill>
                <a:effectLst/>
                <a:latin typeface="Consolas" panose="020B0609020204030204" pitchFamily="49" charset="0"/>
              </a:rPr>
              <a:t>RF.fit</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X_train,y_train</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a:solidFill>
                  <a:srgbClr val="000000"/>
                </a:solidFill>
                <a:effectLst/>
                <a:latin typeface="Consolas" panose="020B0609020204030204" pitchFamily="49" charset="0"/>
              </a:rPr>
              <a:t>     </a:t>
            </a:r>
            <a:r>
              <a:rPr lang="en-GB" altLang="zh-CN" b="0" i="0" dirty="0" err="1">
                <a:solidFill>
                  <a:srgbClr val="000000"/>
                </a:solidFill>
                <a:effectLst/>
                <a:latin typeface="Consolas" panose="020B0609020204030204" pitchFamily="49" charset="0"/>
              </a:rPr>
              <a:t>n_scores.append</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RF.score</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X_test,y_test</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0" i="0" dirty="0" err="1">
                <a:solidFill>
                  <a:srgbClr val="000000"/>
                </a:solidFill>
                <a:effectLst/>
                <a:latin typeface="Consolas" panose="020B0609020204030204" pitchFamily="49" charset="0"/>
              </a:rPr>
              <a:t>n_tree</a:t>
            </a:r>
            <a:r>
              <a:rPr lang="en-GB" altLang="zh-CN" b="0" i="0" dirty="0">
                <a:solidFill>
                  <a:srgbClr val="000000"/>
                </a:solidFill>
                <a:effectLst/>
                <a:latin typeface="Consolas" panose="020B0609020204030204" pitchFamily="49" charset="0"/>
              </a:rPr>
              <a:t> = </a:t>
            </a:r>
            <a:r>
              <a:rPr lang="en-GB" altLang="zh-CN" b="0" i="0" dirty="0" err="1">
                <a:solidFill>
                  <a:srgbClr val="000000"/>
                </a:solidFill>
                <a:effectLst/>
                <a:latin typeface="Consolas" panose="020B0609020204030204" pitchFamily="49" charset="0"/>
              </a:rPr>
              <a:t>n_scores.index</a:t>
            </a:r>
            <a:r>
              <a:rPr lang="en-GB" altLang="zh-CN" b="0" i="0" dirty="0">
                <a:solidFill>
                  <a:srgbClr val="000000"/>
                </a:solidFill>
                <a:effectLst/>
                <a:latin typeface="Consolas" panose="020B0609020204030204" pitchFamily="49" charset="0"/>
              </a:rPr>
              <a:t>(max(</a:t>
            </a:r>
            <a:r>
              <a:rPr lang="en-GB" altLang="zh-CN" b="0" i="0" dirty="0" err="1">
                <a:solidFill>
                  <a:srgbClr val="000000"/>
                </a:solidFill>
                <a:effectLst/>
                <a:latin typeface="Consolas" panose="020B0609020204030204" pitchFamily="49" charset="0"/>
              </a:rPr>
              <a:t>n_scores</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b="1" i="0" dirty="0">
                <a:solidFill>
                  <a:srgbClr val="006699"/>
                </a:solidFill>
                <a:effectLst/>
                <a:latin typeface="Consolas" panose="020B0609020204030204" pitchFamily="49" charset="0"/>
              </a:rPr>
              <a:t>print</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a:t>
            </a:r>
            <a:r>
              <a:rPr lang="zh-CN" altLang="en-US" b="0" i="0" dirty="0">
                <a:solidFill>
                  <a:srgbClr val="0000FF"/>
                </a:solidFill>
                <a:effectLst/>
                <a:latin typeface="Consolas" panose="020B0609020204030204" pitchFamily="49" charset="0"/>
              </a:rPr>
              <a:t>最优决策树数目</a:t>
            </a:r>
            <a:r>
              <a:rPr lang="en-US" altLang="zh-CN" b="0" i="0" dirty="0">
                <a:solidFill>
                  <a:srgbClr val="0000FF"/>
                </a:solidFill>
                <a:effectLst/>
                <a:latin typeface="Consolas" panose="020B0609020204030204" pitchFamily="49" charset="0"/>
              </a:rPr>
              <a:t>: '</a:t>
            </a:r>
            <a:r>
              <a:rPr lang="en-US"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n_tree</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a:t>
            </a:r>
            <a:r>
              <a:rPr lang="zh-CN" altLang="en-US" b="0" i="0" dirty="0">
                <a:solidFill>
                  <a:srgbClr val="0000FF"/>
                </a:solidFill>
                <a:effectLst/>
                <a:latin typeface="Consolas" panose="020B0609020204030204" pitchFamily="49" charset="0"/>
              </a:rPr>
              <a:t>最优值为</a:t>
            </a:r>
            <a:r>
              <a:rPr lang="en-US" altLang="zh-CN" b="0" i="0" dirty="0">
                <a:solidFill>
                  <a:srgbClr val="0000FF"/>
                </a:solidFill>
                <a:effectLst/>
                <a:latin typeface="Consolas" panose="020B0609020204030204" pitchFamily="49" charset="0"/>
              </a:rPr>
              <a:t>: '</a:t>
            </a:r>
            <a:r>
              <a:rPr lang="en-US" altLang="zh-CN" b="0" i="0" dirty="0">
                <a:solidFill>
                  <a:srgbClr val="000000"/>
                </a:solidFill>
                <a:effectLst/>
                <a:latin typeface="Consolas" panose="020B0609020204030204" pitchFamily="49" charset="0"/>
              </a:rPr>
              <a:t>,</a:t>
            </a:r>
            <a:r>
              <a:rPr lang="en-GB" altLang="zh-CN" b="0" i="0" dirty="0">
                <a:solidFill>
                  <a:srgbClr val="000000"/>
                </a:solidFill>
                <a:effectLst/>
                <a:latin typeface="Consolas" panose="020B0609020204030204" pitchFamily="49" charset="0"/>
              </a:rPr>
              <a:t>max(</a:t>
            </a:r>
            <a:r>
              <a:rPr lang="en-GB" altLang="zh-CN" b="0" i="0" dirty="0" err="1">
                <a:solidFill>
                  <a:srgbClr val="000000"/>
                </a:solidFill>
                <a:effectLst/>
                <a:latin typeface="Consolas" panose="020B0609020204030204" pitchFamily="49" charset="0"/>
              </a:rPr>
              <a:t>n_scores</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p:txBody>
      </p:sp>
      <p:cxnSp>
        <p:nvCxnSpPr>
          <p:cNvPr id="8" name="直接连接符 7">
            <a:extLst>
              <a:ext uri="{FF2B5EF4-FFF2-40B4-BE49-F238E27FC236}">
                <a16:creationId xmlns:a16="http://schemas.microsoft.com/office/drawing/2014/main" id="{2AD662B0-E3F1-619C-9833-557081DA8F83}"/>
              </a:ext>
            </a:extLst>
          </p:cNvPr>
          <p:cNvCxnSpPr/>
          <p:nvPr/>
        </p:nvCxnSpPr>
        <p:spPr>
          <a:xfrm>
            <a:off x="4840942" y="1057451"/>
            <a:ext cx="0" cy="5523979"/>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E159848E-2B0D-80D6-5C56-CC1D141B9427}"/>
              </a:ext>
            </a:extLst>
          </p:cNvPr>
          <p:cNvCxnSpPr/>
          <p:nvPr/>
        </p:nvCxnSpPr>
        <p:spPr>
          <a:xfrm>
            <a:off x="7064189" y="1057451"/>
            <a:ext cx="0" cy="5523979"/>
          </a:xfrm>
          <a:prstGeom prst="line">
            <a:avLst/>
          </a:prstGeom>
          <a:ln w="19050"/>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15134DEE-407B-350E-9456-9FD3D7518D53}"/>
              </a:ext>
            </a:extLst>
          </p:cNvPr>
          <p:cNvSpPr txBox="1"/>
          <p:nvPr/>
        </p:nvSpPr>
        <p:spPr>
          <a:xfrm>
            <a:off x="4975410" y="2791323"/>
            <a:ext cx="2205395" cy="1977464"/>
          </a:xfrm>
          <a:prstGeom prst="rect">
            <a:avLst/>
          </a:prstGeom>
          <a:noFill/>
        </p:spPr>
        <p:txBody>
          <a:bodyPr wrap="square" rtlCol="0">
            <a:spAutoFit/>
          </a:bodyPr>
          <a:lstStyle/>
          <a:p>
            <a:pPr>
              <a:lnSpc>
                <a:spcPct val="150000"/>
              </a:lnSpc>
            </a:pPr>
            <a:r>
              <a:rPr lang="en-US" altLang="zh-CN" sz="2800" b="1" dirty="0">
                <a:solidFill>
                  <a:srgbClr val="9E0000"/>
                </a:solidFill>
              </a:rPr>
              <a:t>Depth=14</a:t>
            </a:r>
          </a:p>
          <a:p>
            <a:pPr>
              <a:lnSpc>
                <a:spcPct val="150000"/>
              </a:lnSpc>
            </a:pPr>
            <a:r>
              <a:rPr lang="en-US" altLang="zh-CN" sz="2800" b="1" dirty="0">
                <a:solidFill>
                  <a:srgbClr val="9E0000"/>
                </a:solidFill>
              </a:rPr>
              <a:t>Estimators=29</a:t>
            </a:r>
            <a:endParaRPr lang="zh-CN" altLang="en-US" sz="2800" b="1" dirty="0">
              <a:solidFill>
                <a:srgbClr val="9E0000"/>
              </a:solidFill>
            </a:endParaRPr>
          </a:p>
        </p:txBody>
      </p:sp>
    </p:spTree>
    <p:extLst>
      <p:ext uri="{BB962C8B-B14F-4D97-AF65-F5344CB8AC3E}">
        <p14:creationId xmlns:p14="http://schemas.microsoft.com/office/powerpoint/2010/main" val="1366194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95F2A9-82EF-3F04-8375-704DAC8B5B24}"/>
              </a:ext>
            </a:extLst>
          </p:cNvPr>
          <p:cNvSpPr txBox="1"/>
          <p:nvPr/>
        </p:nvSpPr>
        <p:spPr>
          <a:xfrm>
            <a:off x="179295" y="1105224"/>
            <a:ext cx="6096000" cy="3693319"/>
          </a:xfrm>
          <a:prstGeom prst="rect">
            <a:avLst/>
          </a:prstGeom>
          <a:noFill/>
        </p:spPr>
        <p:txBody>
          <a:bodyPr wrap="square">
            <a:spAutoFit/>
          </a:bodyPr>
          <a:lstStyle/>
          <a:p>
            <a:pPr algn="l">
              <a:buFont typeface="+mj-lt"/>
              <a:buAutoNum type="arabicPeriod"/>
            </a:pPr>
            <a:r>
              <a:rPr lang="en-US"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建立随机森林模型</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buFont typeface="+mj-lt"/>
              <a:buAutoNum type="arabicPeriod"/>
            </a:pPr>
            <a:r>
              <a:rPr lang="en-GB" altLang="zh-CN" b="0" i="0" dirty="0">
                <a:solidFill>
                  <a:srgbClr val="000000"/>
                </a:solidFill>
                <a:effectLst/>
                <a:latin typeface="Consolas" panose="020B0609020204030204" pitchFamily="49" charset="0"/>
              </a:rPr>
              <a:t>rf = </a:t>
            </a:r>
            <a:r>
              <a:rPr lang="en-GB" altLang="zh-CN" b="0" i="0" dirty="0" err="1">
                <a:solidFill>
                  <a:srgbClr val="000000"/>
                </a:solidFill>
                <a:effectLst/>
                <a:latin typeface="Consolas" panose="020B0609020204030204" pitchFamily="49" charset="0"/>
              </a:rPr>
              <a:t>RandomForestClassifier</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n_estimators</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29,max_depth</a:t>
            </a:r>
            <a:r>
              <a:rPr lang="en-GB" altLang="zh-CN" b="0" i="0" dirty="0">
                <a:solidFill>
                  <a:srgbClr val="000000"/>
                </a:solidFill>
                <a:effectLst/>
                <a:latin typeface="Consolas" panose="020B0609020204030204" pitchFamily="49" charset="0"/>
              </a:rPr>
              <a:t>=14, </a:t>
            </a:r>
            <a:r>
              <a:rPr lang="en-GB" altLang="zh-CN" b="0" i="0" dirty="0" err="1">
                <a:solidFill>
                  <a:srgbClr val="000000"/>
                </a:solidFill>
                <a:effectLst/>
                <a:latin typeface="Consolas" panose="020B0609020204030204" pitchFamily="49" charset="0"/>
              </a:rPr>
              <a:t>random_state</a:t>
            </a:r>
            <a:r>
              <a:rPr lang="en-GB" altLang="zh-CN" b="0" i="0" dirty="0">
                <a:solidFill>
                  <a:srgbClr val="000000"/>
                </a:solidFill>
                <a:effectLst/>
                <a:latin typeface="Consolas" panose="020B0609020204030204" pitchFamily="49" charset="0"/>
              </a:rPr>
              <a:t>=42)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模型训练</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buFont typeface="+mj-lt"/>
              <a:buAutoNum type="arabicPeriod"/>
            </a:pPr>
            <a:r>
              <a:rPr lang="en-GB" altLang="zh-CN" b="0" i="0" dirty="0" err="1">
                <a:solidFill>
                  <a:srgbClr val="000000"/>
                </a:solidFill>
                <a:effectLst/>
                <a:latin typeface="Consolas" panose="020B0609020204030204" pitchFamily="49" charset="0"/>
              </a:rPr>
              <a:t>rf.fit</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X_train</a:t>
            </a:r>
            <a:r>
              <a:rPr lang="en-GB" altLang="zh-CN" b="0" i="0" dirty="0">
                <a:solidFill>
                  <a:srgbClr val="000000"/>
                </a:solidFill>
                <a:effectLst/>
                <a:latin typeface="Consolas" panose="020B0609020204030204" pitchFamily="49" charset="0"/>
              </a:rPr>
              <a:t>, </a:t>
            </a:r>
            <a:r>
              <a:rPr lang="en-GB" altLang="zh-CN" b="0" i="0" dirty="0" err="1">
                <a:solidFill>
                  <a:srgbClr val="000000"/>
                </a:solidFill>
                <a:effectLst/>
                <a:latin typeface="Consolas" panose="020B0609020204030204" pitchFamily="49" charset="0"/>
              </a:rPr>
              <a:t>y_train</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进行预测</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buFont typeface="+mj-lt"/>
              <a:buAutoNum type="arabicPeriod"/>
            </a:pPr>
            <a:r>
              <a:rPr lang="en-GB" altLang="zh-CN" b="0" i="0" dirty="0" err="1">
                <a:solidFill>
                  <a:srgbClr val="000000"/>
                </a:solidFill>
                <a:effectLst/>
                <a:latin typeface="Consolas" panose="020B0609020204030204" pitchFamily="49" charset="0"/>
              </a:rPr>
              <a:t>y_pred_rf</a:t>
            </a:r>
            <a:r>
              <a:rPr lang="en-GB" altLang="zh-CN" b="0" i="0" dirty="0">
                <a:solidFill>
                  <a:srgbClr val="000000"/>
                </a:solidFill>
                <a:effectLst/>
                <a:latin typeface="Consolas" panose="020B0609020204030204" pitchFamily="49" charset="0"/>
              </a:rPr>
              <a:t> = </a:t>
            </a:r>
            <a:r>
              <a:rPr lang="en-GB" altLang="zh-CN" b="0" i="0" dirty="0" err="1">
                <a:solidFill>
                  <a:srgbClr val="000000"/>
                </a:solidFill>
                <a:effectLst/>
                <a:latin typeface="Consolas" panose="020B0609020204030204" pitchFamily="49" charset="0"/>
              </a:rPr>
              <a:t>rf.predict</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X_test</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报告</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buFont typeface="+mj-lt"/>
              <a:buAutoNum type="arabicPeriod"/>
            </a:pPr>
            <a:r>
              <a:rPr lang="en-GB" altLang="zh-CN" b="0" i="0" dirty="0" err="1">
                <a:solidFill>
                  <a:srgbClr val="000000"/>
                </a:solidFill>
                <a:effectLst/>
                <a:latin typeface="Consolas" panose="020B0609020204030204" pitchFamily="49" charset="0"/>
              </a:rPr>
              <a:t>class_report_rf</a:t>
            </a:r>
            <a:r>
              <a:rPr lang="en-GB" altLang="zh-CN" b="0" i="0" dirty="0">
                <a:solidFill>
                  <a:srgbClr val="000000"/>
                </a:solidFill>
                <a:effectLst/>
                <a:latin typeface="Consolas" panose="020B0609020204030204" pitchFamily="49" charset="0"/>
              </a:rPr>
              <a:t> = </a:t>
            </a:r>
            <a:r>
              <a:rPr lang="en-GB" altLang="zh-CN" b="0" i="0" dirty="0" err="1">
                <a:solidFill>
                  <a:srgbClr val="000000"/>
                </a:solidFill>
                <a:effectLst/>
                <a:latin typeface="Consolas" panose="020B0609020204030204" pitchFamily="49" charset="0"/>
              </a:rPr>
              <a:t>metrics.classification_report</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y_test</a:t>
            </a:r>
            <a:r>
              <a:rPr lang="en-GB" altLang="zh-CN" b="0" i="0" dirty="0">
                <a:solidFill>
                  <a:srgbClr val="000000"/>
                </a:solidFill>
                <a:effectLst/>
                <a:latin typeface="Consolas" panose="020B0609020204030204" pitchFamily="49" charset="0"/>
              </a:rPr>
              <a:t>, </a:t>
            </a:r>
            <a:r>
              <a:rPr lang="en-GB" altLang="zh-CN" b="0" i="0" dirty="0" err="1">
                <a:solidFill>
                  <a:srgbClr val="000000"/>
                </a:solidFill>
                <a:effectLst/>
                <a:latin typeface="Consolas" panose="020B0609020204030204" pitchFamily="49" charset="0"/>
              </a:rPr>
              <a:t>y_pred_rf</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err="1">
                <a:solidFill>
                  <a:srgbClr val="000000"/>
                </a:solidFill>
                <a:effectLst/>
                <a:latin typeface="Consolas" panose="020B0609020204030204" pitchFamily="49" charset="0"/>
              </a:rPr>
              <a:t>conf_matrix_rf</a:t>
            </a:r>
            <a:r>
              <a:rPr lang="en-GB" altLang="zh-CN" b="0" i="0" dirty="0">
                <a:solidFill>
                  <a:srgbClr val="000000"/>
                </a:solidFill>
                <a:effectLst/>
                <a:latin typeface="Consolas" panose="020B0609020204030204" pitchFamily="49" charset="0"/>
              </a:rPr>
              <a:t> = </a:t>
            </a:r>
            <a:r>
              <a:rPr lang="en-GB" altLang="zh-CN" b="0" i="0" dirty="0" err="1">
                <a:solidFill>
                  <a:srgbClr val="000000"/>
                </a:solidFill>
                <a:effectLst/>
                <a:latin typeface="Consolas" panose="020B0609020204030204" pitchFamily="49" charset="0"/>
              </a:rPr>
              <a:t>metrics.confusion_matrix</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y_test</a:t>
            </a:r>
            <a:r>
              <a:rPr lang="en-GB" altLang="zh-CN" b="0" i="0" dirty="0">
                <a:solidFill>
                  <a:srgbClr val="000000"/>
                </a:solidFill>
                <a:effectLst/>
                <a:latin typeface="Consolas" panose="020B0609020204030204" pitchFamily="49" charset="0"/>
              </a:rPr>
              <a:t>, </a:t>
            </a:r>
            <a:r>
              <a:rPr lang="en-GB" altLang="zh-CN" b="0" i="0" dirty="0" err="1">
                <a:solidFill>
                  <a:srgbClr val="000000"/>
                </a:solidFill>
                <a:effectLst/>
                <a:latin typeface="Consolas" panose="020B0609020204030204" pitchFamily="49" charset="0"/>
              </a:rPr>
              <a:t>y_pred_rf</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1" i="0" dirty="0">
                <a:solidFill>
                  <a:srgbClr val="006699"/>
                </a:solidFill>
                <a:effectLst/>
                <a:latin typeface="Consolas" panose="020B0609020204030204" pitchFamily="49" charset="0"/>
              </a:rPr>
              <a:t>print</a:t>
            </a:r>
            <a:r>
              <a:rPr lang="en-GB" altLang="zh-CN" b="0" i="0" dirty="0">
                <a:solidFill>
                  <a:srgbClr val="000000"/>
                </a:solidFill>
                <a:effectLst/>
                <a:latin typeface="Consolas" panose="020B0609020204030204" pitchFamily="49" charset="0"/>
              </a:rPr>
              <a:t>(</a:t>
            </a:r>
            <a:r>
              <a:rPr lang="en-GB" altLang="zh-CN" b="0" i="0" dirty="0" err="1">
                <a:solidFill>
                  <a:srgbClr val="000000"/>
                </a:solidFill>
                <a:effectLst/>
                <a:latin typeface="Consolas" panose="020B0609020204030204" pitchFamily="49" charset="0"/>
              </a:rPr>
              <a:t>class_report_rf,conf_matrix_rf</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p:txBody>
      </p:sp>
      <p:sp>
        <p:nvSpPr>
          <p:cNvPr id="4" name="标题 4">
            <a:extLst>
              <a:ext uri="{FF2B5EF4-FFF2-40B4-BE49-F238E27FC236}">
                <a16:creationId xmlns:a16="http://schemas.microsoft.com/office/drawing/2014/main" id="{CA593FD9-75BE-0CE6-1312-E7F3FDCB9E6C}"/>
              </a:ext>
            </a:extLst>
          </p:cNvPr>
          <p:cNvSpPr txBox="1">
            <a:spLocks/>
          </p:cNvSpPr>
          <p:nvPr/>
        </p:nvSpPr>
        <p:spPr>
          <a:xfrm>
            <a:off x="3048000" y="303464"/>
            <a:ext cx="6096000" cy="604140"/>
          </a:xfrm>
          <a:prstGeom prst="rect">
            <a:avLst/>
          </a:prstGeom>
        </p:spPr>
        <p:txBody>
          <a:bodyPr wrap="square">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600" dirty="0">
                <a:latin typeface="+mn-lt"/>
                <a:ea typeface="+mn-ea"/>
                <a:cs typeface="+mn-ea"/>
                <a:sym typeface="+mn-lt"/>
              </a:rPr>
              <a:t>随机森林模型</a:t>
            </a:r>
            <a:r>
              <a:rPr lang="en-US" altLang="zh-CN" sz="3600" dirty="0">
                <a:latin typeface="+mn-lt"/>
                <a:ea typeface="+mn-ea"/>
                <a:cs typeface="+mn-ea"/>
                <a:sym typeface="+mn-lt"/>
              </a:rPr>
              <a:t>——</a:t>
            </a:r>
            <a:r>
              <a:rPr lang="zh-CN" altLang="en-US" sz="3600" dirty="0">
                <a:latin typeface="+mn-lt"/>
                <a:ea typeface="+mn-ea"/>
                <a:cs typeface="+mn-ea"/>
                <a:sym typeface="+mn-lt"/>
              </a:rPr>
              <a:t>模型训练</a:t>
            </a:r>
          </a:p>
        </p:txBody>
      </p:sp>
      <p:sp>
        <p:nvSpPr>
          <p:cNvPr id="6" name="文本框 5">
            <a:extLst>
              <a:ext uri="{FF2B5EF4-FFF2-40B4-BE49-F238E27FC236}">
                <a16:creationId xmlns:a16="http://schemas.microsoft.com/office/drawing/2014/main" id="{C1473908-0DD0-6BA9-63B0-FB05418DA62E}"/>
              </a:ext>
            </a:extLst>
          </p:cNvPr>
          <p:cNvSpPr txBox="1"/>
          <p:nvPr/>
        </p:nvSpPr>
        <p:spPr>
          <a:xfrm>
            <a:off x="6499412" y="1105224"/>
            <a:ext cx="6096000" cy="3139321"/>
          </a:xfrm>
          <a:prstGeom prst="rect">
            <a:avLst/>
          </a:prstGeom>
          <a:noFill/>
        </p:spPr>
        <p:txBody>
          <a:bodyPr wrap="square">
            <a:spAutoFit/>
          </a:bodyPr>
          <a:lstStyle/>
          <a:p>
            <a:r>
              <a:rPr lang="zh-CN" altLang="en-US" b="1" dirty="0">
                <a:solidFill>
                  <a:srgbClr val="002060"/>
                </a:solidFill>
              </a:rPr>
              <a:t>               precision    recall  f1-score   support</a:t>
            </a:r>
          </a:p>
          <a:p>
            <a:endParaRPr lang="zh-CN" altLang="en-US" b="1" dirty="0">
              <a:solidFill>
                <a:srgbClr val="002060"/>
              </a:solidFill>
            </a:endParaRPr>
          </a:p>
          <a:p>
            <a:r>
              <a:rPr lang="zh-CN" altLang="en-US" b="1" dirty="0">
                <a:solidFill>
                  <a:srgbClr val="002060"/>
                </a:solidFill>
              </a:rPr>
              <a:t>           0       0.98      1.00      0.99      1998</a:t>
            </a:r>
          </a:p>
          <a:p>
            <a:r>
              <a:rPr lang="zh-CN" altLang="en-US" b="1" dirty="0">
                <a:solidFill>
                  <a:srgbClr val="002060"/>
                </a:solidFill>
              </a:rPr>
              <a:t>           1       0.98      0.89      0.93       401</a:t>
            </a:r>
          </a:p>
          <a:p>
            <a:endParaRPr lang="zh-CN" altLang="en-US" b="1" dirty="0">
              <a:solidFill>
                <a:srgbClr val="002060"/>
              </a:solidFill>
            </a:endParaRPr>
          </a:p>
          <a:p>
            <a:r>
              <a:rPr lang="zh-CN" altLang="en-US" b="1" dirty="0">
                <a:solidFill>
                  <a:srgbClr val="002060"/>
                </a:solidFill>
              </a:rPr>
              <a:t>    accuracy                              0.98      2399</a:t>
            </a:r>
          </a:p>
          <a:p>
            <a:r>
              <a:rPr lang="zh-CN" altLang="en-US" b="1" dirty="0">
                <a:solidFill>
                  <a:srgbClr val="002060"/>
                </a:solidFill>
              </a:rPr>
              <a:t>   macro avg       0.98      0.94      0.96      2399</a:t>
            </a:r>
          </a:p>
          <a:p>
            <a:r>
              <a:rPr lang="zh-CN" altLang="en-US" b="1" dirty="0">
                <a:solidFill>
                  <a:srgbClr val="002060"/>
                </a:solidFill>
              </a:rPr>
              <a:t>weighted avg       0.98      0.98      0.98      2399</a:t>
            </a:r>
            <a:endParaRPr lang="en-US" altLang="zh-CN" b="1" dirty="0">
              <a:solidFill>
                <a:srgbClr val="002060"/>
              </a:solidFill>
            </a:endParaRPr>
          </a:p>
          <a:p>
            <a:endParaRPr lang="zh-CN" altLang="en-US" b="1" dirty="0">
              <a:solidFill>
                <a:srgbClr val="002060"/>
              </a:solidFill>
            </a:endParaRPr>
          </a:p>
          <a:p>
            <a:r>
              <a:rPr lang="zh-CN" altLang="en-US" b="1" dirty="0">
                <a:solidFill>
                  <a:srgbClr val="002060"/>
                </a:solidFill>
              </a:rPr>
              <a:t> [[1989    9]</a:t>
            </a:r>
          </a:p>
          <a:p>
            <a:r>
              <a:rPr lang="zh-CN" altLang="en-US" b="1" dirty="0">
                <a:solidFill>
                  <a:srgbClr val="002060"/>
                </a:solidFill>
              </a:rPr>
              <a:t> [  44  357]]</a:t>
            </a:r>
          </a:p>
        </p:txBody>
      </p:sp>
      <p:pic>
        <p:nvPicPr>
          <p:cNvPr id="8" name="图形 7">
            <a:extLst>
              <a:ext uri="{FF2B5EF4-FFF2-40B4-BE49-F238E27FC236}">
                <a16:creationId xmlns:a16="http://schemas.microsoft.com/office/drawing/2014/main" id="{B0579232-40EF-CC40-4B83-F9BF5E9140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83948" y="3763360"/>
            <a:ext cx="3728757" cy="3089914"/>
          </a:xfrm>
          <a:prstGeom prst="rect">
            <a:avLst/>
          </a:prstGeom>
        </p:spPr>
      </p:pic>
      <p:sp>
        <p:nvSpPr>
          <p:cNvPr id="10" name="文本框 9">
            <a:extLst>
              <a:ext uri="{FF2B5EF4-FFF2-40B4-BE49-F238E27FC236}">
                <a16:creationId xmlns:a16="http://schemas.microsoft.com/office/drawing/2014/main" id="{A52AAF33-FB4B-97AA-B326-3AB8D6C74F6A}"/>
              </a:ext>
            </a:extLst>
          </p:cNvPr>
          <p:cNvSpPr txBox="1"/>
          <p:nvPr/>
        </p:nvSpPr>
        <p:spPr>
          <a:xfrm>
            <a:off x="179295" y="5116065"/>
            <a:ext cx="6624917" cy="143847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indent="457200">
              <a:lnSpc>
                <a:spcPct val="150000"/>
              </a:lnSpc>
            </a:pPr>
            <a:r>
              <a:rPr lang="zh-CN" altLang="en-US" sz="2000" b="1" i="0" dirty="0">
                <a:solidFill>
                  <a:srgbClr val="374151"/>
                </a:solidFill>
                <a:effectLst/>
                <a:latin typeface="Söhne"/>
              </a:rPr>
              <a:t>随机森林模型在预测员工是否会离职方面的表现明显优于逻辑回归模型，几乎正确地识别了所有的正例和负例</a:t>
            </a:r>
            <a:r>
              <a:rPr lang="en-US" altLang="zh-CN" sz="2000" b="1" dirty="0">
                <a:solidFill>
                  <a:srgbClr val="374151"/>
                </a:solidFill>
                <a:latin typeface="Söhne"/>
              </a:rPr>
              <a:t>,</a:t>
            </a:r>
            <a:r>
              <a:rPr lang="zh-CN" altLang="en-US" sz="2000" b="1" dirty="0">
                <a:solidFill>
                  <a:srgbClr val="374151"/>
                </a:solidFill>
                <a:latin typeface="Söhne"/>
              </a:rPr>
              <a:t>正确率高达</a:t>
            </a:r>
            <a:r>
              <a:rPr lang="en-US" altLang="zh-CN" sz="2000" b="1" dirty="0">
                <a:solidFill>
                  <a:srgbClr val="374151"/>
                </a:solidFill>
                <a:latin typeface="Söhne"/>
              </a:rPr>
              <a:t>98%</a:t>
            </a:r>
            <a:endParaRPr lang="zh-CN" altLang="en-US" sz="2000" b="1" dirty="0"/>
          </a:p>
        </p:txBody>
      </p:sp>
    </p:spTree>
    <p:extLst>
      <p:ext uri="{BB962C8B-B14F-4D97-AF65-F5344CB8AC3E}">
        <p14:creationId xmlns:p14="http://schemas.microsoft.com/office/powerpoint/2010/main" val="4101860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352098" y="2824860"/>
            <a:ext cx="5419185" cy="604140"/>
          </a:xfrm>
        </p:spPr>
        <p:txBody>
          <a:bodyPr>
            <a:spAutoFit/>
          </a:bodyPr>
          <a:lstStyle/>
          <a:p>
            <a:r>
              <a:rPr lang="zh-CN" altLang="en-US" sz="3600" dirty="0">
                <a:latin typeface="+mn-lt"/>
                <a:ea typeface="+mn-ea"/>
                <a:cs typeface="+mn-ea"/>
                <a:sym typeface="+mn-lt"/>
              </a:rPr>
              <a:t>总结与结论</a:t>
            </a:r>
          </a:p>
        </p:txBody>
      </p:sp>
      <p:sp>
        <p:nvSpPr>
          <p:cNvPr id="6" name="文本占位符 5"/>
          <p:cNvSpPr>
            <a:spLocks noGrp="1"/>
          </p:cNvSpPr>
          <p:nvPr>
            <p:ph type="body" idx="1"/>
          </p:nvPr>
        </p:nvSpPr>
        <p:spPr>
          <a:xfrm>
            <a:off x="2353214" y="3733086"/>
            <a:ext cx="5419185" cy="473206"/>
          </a:xfrm>
        </p:spPr>
        <p:txBody>
          <a:bodyPr>
            <a:spAutoFit/>
          </a:bodyPr>
          <a:lstStyle/>
          <a:p>
            <a:pPr lvl="0"/>
            <a:r>
              <a:rPr lang="en-US" altLang="zh-CN" sz="1800" dirty="0">
                <a:cs typeface="+mn-ea"/>
                <a:sym typeface="+mn-lt"/>
              </a:rPr>
              <a:t>Conclusion</a:t>
            </a:r>
            <a:endParaRPr lang="zh-CN" altLang="en-US" sz="1800" dirty="0">
              <a:cs typeface="+mn-ea"/>
              <a:sym typeface="+mn-lt"/>
            </a:endParaRPr>
          </a:p>
        </p:txBody>
      </p:sp>
      <p:sp>
        <p:nvSpPr>
          <p:cNvPr id="9" name="文本框 8"/>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cs typeface="+mn-ea"/>
                <a:sym typeface="+mn-lt"/>
              </a:rPr>
              <a:t>/06</a:t>
            </a:r>
            <a:endParaRPr lang="zh-CN" altLang="en-US" spc="100" dirty="0">
              <a:solidFill>
                <a:schemeClr val="accent1"/>
              </a:solidFill>
              <a:cs typeface="+mn-ea"/>
              <a:sym typeface="+mn-lt"/>
            </a:endParaRPr>
          </a:p>
        </p:txBody>
      </p:sp>
    </p:spTree>
    <p:extLst>
      <p:ext uri="{BB962C8B-B14F-4D97-AF65-F5344CB8AC3E}">
        <p14:creationId xmlns:p14="http://schemas.microsoft.com/office/powerpoint/2010/main" val="203831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5E0F1D1-D7C3-A2EE-97CD-54CF861656ED}"/>
              </a:ext>
            </a:extLst>
          </p:cNvPr>
          <p:cNvSpPr txBox="1"/>
          <p:nvPr/>
        </p:nvSpPr>
        <p:spPr>
          <a:xfrm>
            <a:off x="118722" y="648179"/>
            <a:ext cx="4356847" cy="5909310"/>
          </a:xfrm>
          <a:prstGeom prst="rect">
            <a:avLst/>
          </a:prstGeom>
          <a:noFill/>
        </p:spPr>
        <p:txBody>
          <a:bodyPr wrap="square">
            <a:spAutoFit/>
          </a:bodyPr>
          <a:lstStyle/>
          <a:p>
            <a:pPr algn="l">
              <a:buFont typeface="+mj-lt"/>
              <a:buAutoNum type="arabicPeriod"/>
            </a:pPr>
            <a:r>
              <a:rPr lang="en-US"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拿到主要特征</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buFont typeface="+mj-lt"/>
              <a:buAutoNum type="arabicPeriod"/>
            </a:pPr>
            <a:r>
              <a:rPr lang="en-GB" altLang="zh-CN" b="0" i="0" dirty="0" err="1">
                <a:solidFill>
                  <a:srgbClr val="000000"/>
                </a:solidFill>
                <a:effectLst/>
                <a:latin typeface="Consolas" panose="020B0609020204030204" pitchFamily="49" charset="0"/>
              </a:rPr>
              <a:t>feature_importances</a:t>
            </a:r>
            <a:r>
              <a:rPr lang="en-GB" altLang="zh-CN" b="0" i="0" dirty="0">
                <a:solidFill>
                  <a:srgbClr val="000000"/>
                </a:solidFill>
                <a:effectLst/>
                <a:latin typeface="Consolas" panose="020B0609020204030204" pitchFamily="49" charset="0"/>
              </a:rPr>
              <a:t> = </a:t>
            </a:r>
            <a:r>
              <a:rPr lang="en-GB" altLang="zh-CN" b="0" i="0" dirty="0" err="1">
                <a:solidFill>
                  <a:srgbClr val="000000"/>
                </a:solidFill>
                <a:effectLst/>
                <a:latin typeface="Consolas" panose="020B0609020204030204" pitchFamily="49" charset="0"/>
              </a:rPr>
              <a:t>rf.feature_importances</a:t>
            </a:r>
            <a:r>
              <a:rPr lang="en-GB" altLang="zh-CN" b="0" i="0" dirty="0">
                <a:solidFill>
                  <a:srgbClr val="000000"/>
                </a:solidFill>
                <a:effectLst/>
                <a:latin typeface="Consolas" panose="020B0609020204030204" pitchFamily="49" charset="0"/>
              </a:rPr>
              <a:t>_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创建</a:t>
            </a:r>
            <a:r>
              <a:rPr lang="en-GB" altLang="zh-CN" b="0" i="0" dirty="0" err="1">
                <a:solidFill>
                  <a:srgbClr val="008200"/>
                </a:solidFill>
                <a:effectLst/>
                <a:latin typeface="Consolas" panose="020B0609020204030204" pitchFamily="49" charset="0"/>
              </a:rPr>
              <a:t>dataframe</a:t>
            </a:r>
            <a:r>
              <a:rPr lang="en-GB"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储存重要影响因子</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buFont typeface="+mj-lt"/>
              <a:buAutoNum type="arabicPeriod"/>
            </a:pPr>
            <a:r>
              <a:rPr lang="en-GB" altLang="zh-CN" b="0" i="0" dirty="0" err="1">
                <a:solidFill>
                  <a:srgbClr val="000000"/>
                </a:solidFill>
                <a:effectLst/>
                <a:latin typeface="Consolas" panose="020B0609020204030204" pitchFamily="49" charset="0"/>
              </a:rPr>
              <a:t>features_df</a:t>
            </a:r>
            <a:r>
              <a:rPr lang="en-GB" altLang="zh-CN" b="0" i="0" dirty="0">
                <a:solidFill>
                  <a:srgbClr val="000000"/>
                </a:solidFill>
                <a:effectLst/>
                <a:latin typeface="Consolas" panose="020B0609020204030204" pitchFamily="49" charset="0"/>
              </a:rPr>
              <a:t> = </a:t>
            </a:r>
            <a:r>
              <a:rPr lang="en-GB" altLang="zh-CN" b="0" i="0" dirty="0" err="1">
                <a:solidFill>
                  <a:srgbClr val="000000"/>
                </a:solidFill>
                <a:effectLst/>
                <a:latin typeface="Consolas" panose="020B0609020204030204" pitchFamily="49" charset="0"/>
              </a:rPr>
              <a:t>pd.DataFrame</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'Feature'</a:t>
            </a:r>
            <a:r>
              <a:rPr lang="en-GB" altLang="zh-CN" b="0" i="0" dirty="0">
                <a:solidFill>
                  <a:srgbClr val="000000"/>
                </a:solidFill>
                <a:effectLst/>
                <a:latin typeface="Consolas" panose="020B0609020204030204" pitchFamily="49" charset="0"/>
              </a:rPr>
              <a:t>: </a:t>
            </a:r>
            <a:r>
              <a:rPr lang="en-GB" altLang="zh-CN" b="0" i="0" dirty="0" err="1">
                <a:solidFill>
                  <a:srgbClr val="000000"/>
                </a:solidFill>
                <a:effectLst/>
                <a:latin typeface="Consolas" panose="020B0609020204030204" pitchFamily="49" charset="0"/>
              </a:rPr>
              <a:t>X_train.columns</a:t>
            </a:r>
            <a:r>
              <a:rPr lang="en-GB" altLang="zh-CN" b="0" i="0" dirty="0">
                <a:solidFill>
                  <a:srgbClr val="000000"/>
                </a:solidFill>
                <a:effectLst/>
                <a:latin typeface="Consolas" panose="020B0609020204030204" pitchFamily="49" charset="0"/>
              </a:rPr>
              <a:t>,  </a:t>
            </a:r>
            <a:r>
              <a:rPr lang="en-GB" altLang="zh-CN" b="0" i="0" dirty="0">
                <a:solidFill>
                  <a:srgbClr val="0000FF"/>
                </a:solidFill>
                <a:effectLst/>
                <a:latin typeface="Consolas" panose="020B0609020204030204" pitchFamily="49" charset="0"/>
              </a:rPr>
              <a:t>'Importance'</a:t>
            </a:r>
            <a:r>
              <a:rPr lang="en-GB" altLang="zh-CN" b="0" i="0" dirty="0">
                <a:solidFill>
                  <a:srgbClr val="000000"/>
                </a:solidFill>
                <a:effectLst/>
                <a:latin typeface="Consolas" panose="020B0609020204030204" pitchFamily="49" charset="0"/>
              </a:rPr>
              <a:t>: </a:t>
            </a:r>
            <a:r>
              <a:rPr lang="en-GB" altLang="zh-CN" b="0" i="0" dirty="0" err="1">
                <a:solidFill>
                  <a:srgbClr val="000000"/>
                </a:solidFill>
                <a:effectLst/>
                <a:latin typeface="Consolas" panose="020B0609020204030204" pitchFamily="49" charset="0"/>
              </a:rPr>
              <a:t>feature_importances</a:t>
            </a:r>
            <a:r>
              <a:rPr lang="en-GB" altLang="zh-CN" b="0" i="0" dirty="0">
                <a:solidFill>
                  <a:srgbClr val="000000"/>
                </a:solidFill>
                <a:effectLst/>
                <a:latin typeface="Consolas" panose="020B0609020204030204" pitchFamily="49" charset="0"/>
              </a:rPr>
              <a:t> })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对影响因子进行排序</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buFont typeface="+mj-lt"/>
              <a:buAutoNum type="arabicPeriod"/>
            </a:pPr>
            <a:r>
              <a:rPr lang="en-GB" altLang="zh-CN" b="0" i="0" dirty="0" err="1">
                <a:solidFill>
                  <a:srgbClr val="000000"/>
                </a:solidFill>
                <a:effectLst/>
                <a:latin typeface="Consolas" panose="020B0609020204030204" pitchFamily="49" charset="0"/>
              </a:rPr>
              <a:t>features_df</a:t>
            </a:r>
            <a:r>
              <a:rPr lang="en-GB" altLang="zh-CN" b="0" i="0" dirty="0">
                <a:solidFill>
                  <a:srgbClr val="000000"/>
                </a:solidFill>
                <a:effectLst/>
                <a:latin typeface="Consolas" panose="020B0609020204030204" pitchFamily="49" charset="0"/>
              </a:rPr>
              <a:t> = </a:t>
            </a:r>
            <a:r>
              <a:rPr lang="en-GB" altLang="zh-CN" b="0" i="0" dirty="0" err="1">
                <a:solidFill>
                  <a:srgbClr val="000000"/>
                </a:solidFill>
                <a:effectLst/>
                <a:latin typeface="Consolas" panose="020B0609020204030204" pitchFamily="49" charset="0"/>
              </a:rPr>
              <a:t>features_df.sort_values</a:t>
            </a:r>
            <a:r>
              <a:rPr lang="en-GB" altLang="zh-CN" b="0" i="0" dirty="0">
                <a:solidFill>
                  <a:srgbClr val="000000"/>
                </a:solidFill>
                <a:effectLst/>
                <a:latin typeface="Consolas" panose="020B0609020204030204" pitchFamily="49" charset="0"/>
              </a:rPr>
              <a:t>(by=</a:t>
            </a:r>
            <a:r>
              <a:rPr lang="en-GB" altLang="zh-CN" b="0" i="0" dirty="0">
                <a:solidFill>
                  <a:srgbClr val="0000FF"/>
                </a:solidFill>
                <a:effectLst/>
                <a:latin typeface="Consolas" panose="020B0609020204030204" pitchFamily="49" charset="0"/>
              </a:rPr>
              <a:t>'Importance'</a:t>
            </a:r>
            <a:r>
              <a:rPr lang="en-GB" altLang="zh-CN" b="0" i="0" dirty="0">
                <a:solidFill>
                  <a:srgbClr val="000000"/>
                </a:solidFill>
                <a:effectLst/>
                <a:latin typeface="Consolas" panose="020B0609020204030204" pitchFamily="49" charset="0"/>
              </a:rPr>
              <a:t>, ascending=False)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a:solidFill>
                  <a:srgbClr val="008200"/>
                </a:solidFill>
                <a:effectLst/>
                <a:latin typeface="Consolas" panose="020B0609020204030204" pitchFamily="49" charset="0"/>
              </a:rPr>
              <a:t>#</a:t>
            </a:r>
            <a:r>
              <a:rPr lang="zh-CN" altLang="en-US" b="0" i="0" dirty="0">
                <a:solidFill>
                  <a:srgbClr val="008200"/>
                </a:solidFill>
                <a:effectLst/>
                <a:latin typeface="Consolas" panose="020B0609020204030204" pitchFamily="49" charset="0"/>
              </a:rPr>
              <a:t>绘图</a:t>
            </a:r>
            <a:r>
              <a:rPr lang="zh-CN" altLang="en-US" b="0" i="0" dirty="0">
                <a:solidFill>
                  <a:srgbClr val="000000"/>
                </a:solidFill>
                <a:effectLst/>
                <a:latin typeface="Consolas" panose="020B0609020204030204" pitchFamily="49" charset="0"/>
              </a:rPr>
              <a:t>  </a:t>
            </a:r>
            <a:endParaRPr lang="zh-CN" altLang="en-US" b="0" i="0" dirty="0">
              <a:solidFill>
                <a:srgbClr val="5C5C5C"/>
              </a:solidFill>
              <a:effectLst/>
              <a:latin typeface="Consolas" panose="020B0609020204030204" pitchFamily="49" charset="0"/>
            </a:endParaRPr>
          </a:p>
          <a:p>
            <a:pPr algn="l">
              <a:buFont typeface="+mj-lt"/>
              <a:buAutoNum type="arabicPeriod"/>
            </a:pPr>
            <a:r>
              <a:rPr lang="en-GB" altLang="zh-CN" b="0" i="0" dirty="0">
                <a:solidFill>
                  <a:srgbClr val="000000"/>
                </a:solidFill>
                <a:effectLst/>
                <a:latin typeface="Consolas" panose="020B0609020204030204" pitchFamily="49" charset="0"/>
              </a:rPr>
              <a:t>plt.cla()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a:solidFill>
                  <a:srgbClr val="000000"/>
                </a:solidFill>
                <a:effectLst/>
                <a:latin typeface="Consolas" panose="020B0609020204030204" pitchFamily="49" charset="0"/>
              </a:rPr>
              <a:t>plt.figure(figsize=(12, 8))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err="1">
                <a:solidFill>
                  <a:srgbClr val="000000"/>
                </a:solidFill>
                <a:effectLst/>
                <a:latin typeface="Consolas" panose="020B0609020204030204" pitchFamily="49" charset="0"/>
              </a:rPr>
              <a:t>sns.barplot</a:t>
            </a:r>
            <a:r>
              <a:rPr lang="en-GB" altLang="zh-CN" b="0" i="0" dirty="0">
                <a:solidFill>
                  <a:srgbClr val="000000"/>
                </a:solidFill>
                <a:effectLst/>
                <a:latin typeface="Consolas" panose="020B0609020204030204" pitchFamily="49" charset="0"/>
              </a:rPr>
              <a:t>(x=</a:t>
            </a:r>
            <a:r>
              <a:rPr lang="en-GB" altLang="zh-CN" b="0" i="0" dirty="0">
                <a:solidFill>
                  <a:srgbClr val="0000FF"/>
                </a:solidFill>
                <a:effectLst/>
                <a:latin typeface="Consolas" panose="020B0609020204030204" pitchFamily="49" charset="0"/>
              </a:rPr>
              <a:t>'Importance'</a:t>
            </a:r>
            <a:r>
              <a:rPr lang="en-GB" altLang="zh-CN" b="0" i="0" dirty="0">
                <a:solidFill>
                  <a:srgbClr val="000000"/>
                </a:solidFill>
                <a:effectLst/>
                <a:latin typeface="Consolas" panose="020B0609020204030204" pitchFamily="49" charset="0"/>
              </a:rPr>
              <a:t>, y=</a:t>
            </a:r>
            <a:r>
              <a:rPr lang="en-GB" altLang="zh-CN" b="0" i="0" dirty="0">
                <a:solidFill>
                  <a:srgbClr val="0000FF"/>
                </a:solidFill>
                <a:effectLst/>
                <a:latin typeface="Consolas" panose="020B0609020204030204" pitchFamily="49" charset="0"/>
              </a:rPr>
              <a:t>'Feature'</a:t>
            </a:r>
            <a:r>
              <a:rPr lang="en-GB" altLang="zh-CN" b="0" i="0" dirty="0">
                <a:solidFill>
                  <a:srgbClr val="000000"/>
                </a:solidFill>
                <a:effectLst/>
                <a:latin typeface="Consolas" panose="020B0609020204030204" pitchFamily="49" charset="0"/>
              </a:rPr>
              <a:t>, data=</a:t>
            </a:r>
            <a:r>
              <a:rPr lang="en-GB" altLang="zh-CN" b="0" i="0" dirty="0" err="1">
                <a:solidFill>
                  <a:srgbClr val="000000"/>
                </a:solidFill>
                <a:effectLst/>
                <a:latin typeface="Consolas" panose="020B0609020204030204" pitchFamily="49" charset="0"/>
              </a:rPr>
              <a:t>features_df</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err="1">
                <a:solidFill>
                  <a:srgbClr val="000000"/>
                </a:solidFill>
                <a:effectLst/>
                <a:latin typeface="Consolas" panose="020B0609020204030204" pitchFamily="49" charset="0"/>
              </a:rPr>
              <a:t>plt.title</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'Feature Importance in Random Forest Model'</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err="1">
                <a:solidFill>
                  <a:srgbClr val="000000"/>
                </a:solidFill>
                <a:effectLst/>
                <a:latin typeface="Consolas" panose="020B0609020204030204" pitchFamily="49" charset="0"/>
              </a:rPr>
              <a:t>plt.xlabel</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'Importance'</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err="1">
                <a:solidFill>
                  <a:srgbClr val="000000"/>
                </a:solidFill>
                <a:effectLst/>
                <a:latin typeface="Consolas" panose="020B0609020204030204" pitchFamily="49" charset="0"/>
              </a:rPr>
              <a:t>plt.ylabel</a:t>
            </a:r>
            <a:r>
              <a:rPr lang="en-GB" altLang="zh-CN" b="0" i="0" dirty="0">
                <a:solidFill>
                  <a:srgbClr val="000000"/>
                </a:solidFill>
                <a:effectLst/>
                <a:latin typeface="Consolas" panose="020B0609020204030204" pitchFamily="49" charset="0"/>
              </a:rPr>
              <a:t>(</a:t>
            </a:r>
            <a:r>
              <a:rPr lang="en-GB" altLang="zh-CN" b="0" i="0" dirty="0">
                <a:solidFill>
                  <a:srgbClr val="0000FF"/>
                </a:solidFill>
                <a:effectLst/>
                <a:latin typeface="Consolas" panose="020B0609020204030204" pitchFamily="49" charset="0"/>
              </a:rPr>
              <a:t>'Feature'</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a:p>
            <a:pPr algn="l">
              <a:buFont typeface="+mj-lt"/>
              <a:buAutoNum type="arabicPeriod"/>
            </a:pPr>
            <a:r>
              <a:rPr lang="en-GB" altLang="zh-CN" b="0" i="0" dirty="0">
                <a:solidFill>
                  <a:srgbClr val="000000"/>
                </a:solidFill>
                <a:effectLst/>
                <a:latin typeface="Consolas" panose="020B0609020204030204" pitchFamily="49" charset="0"/>
              </a:rPr>
              <a:t>plt.savefig(</a:t>
            </a:r>
            <a:r>
              <a:rPr lang="en-GB" altLang="zh-CN" b="0" i="0" dirty="0">
                <a:solidFill>
                  <a:srgbClr val="0000FF"/>
                </a:solidFill>
                <a:effectLst/>
                <a:latin typeface="Consolas" panose="020B0609020204030204" pitchFamily="49" charset="0"/>
              </a:rPr>
              <a:t>'</a:t>
            </a:r>
            <a:r>
              <a:rPr lang="en-GB" altLang="zh-CN" b="0" i="0" dirty="0" err="1">
                <a:solidFill>
                  <a:srgbClr val="0000FF"/>
                </a:solidFill>
                <a:effectLst/>
                <a:latin typeface="Consolas" panose="020B0609020204030204" pitchFamily="49" charset="0"/>
              </a:rPr>
              <a:t>figure7.svg</a:t>
            </a:r>
            <a:r>
              <a:rPr lang="en-GB" altLang="zh-CN" b="0" i="0" dirty="0">
                <a:solidFill>
                  <a:srgbClr val="0000FF"/>
                </a:solidFill>
                <a:effectLst/>
                <a:latin typeface="Consolas" panose="020B0609020204030204" pitchFamily="49" charset="0"/>
              </a:rPr>
              <a:t>'</a:t>
            </a:r>
            <a:r>
              <a:rPr lang="en-GB" altLang="zh-CN" b="0" i="0" dirty="0">
                <a:solidFill>
                  <a:srgbClr val="000000"/>
                </a:solidFill>
                <a:effectLst/>
                <a:latin typeface="Consolas" panose="020B0609020204030204" pitchFamily="49" charset="0"/>
              </a:rPr>
              <a:t>)  </a:t>
            </a:r>
            <a:endParaRPr lang="en-GB" altLang="zh-CN" b="0" i="0" dirty="0">
              <a:solidFill>
                <a:srgbClr val="5C5C5C"/>
              </a:solidFill>
              <a:effectLst/>
              <a:latin typeface="Consolas" panose="020B0609020204030204" pitchFamily="49" charset="0"/>
            </a:endParaRPr>
          </a:p>
        </p:txBody>
      </p:sp>
      <p:sp>
        <p:nvSpPr>
          <p:cNvPr id="6" name="标题 4">
            <a:extLst>
              <a:ext uri="{FF2B5EF4-FFF2-40B4-BE49-F238E27FC236}">
                <a16:creationId xmlns:a16="http://schemas.microsoft.com/office/drawing/2014/main" id="{F0C34C1F-C8C3-C674-B437-62BC0E778D08}"/>
              </a:ext>
            </a:extLst>
          </p:cNvPr>
          <p:cNvSpPr txBox="1">
            <a:spLocks/>
          </p:cNvSpPr>
          <p:nvPr/>
        </p:nvSpPr>
        <p:spPr>
          <a:xfrm>
            <a:off x="5510484" y="44039"/>
            <a:ext cx="1171031" cy="604140"/>
          </a:xfrm>
          <a:prstGeom prst="rect">
            <a:avLst/>
          </a:prstGeom>
        </p:spPr>
        <p:txBody>
          <a:bodyPr wrap="square">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600" dirty="0">
                <a:latin typeface="+mn-lt"/>
                <a:ea typeface="+mn-ea"/>
                <a:cs typeface="+mn-ea"/>
                <a:sym typeface="+mn-lt"/>
              </a:rPr>
              <a:t>结论</a:t>
            </a:r>
          </a:p>
        </p:txBody>
      </p:sp>
      <p:pic>
        <p:nvPicPr>
          <p:cNvPr id="8" name="图形 7">
            <a:extLst>
              <a:ext uri="{FF2B5EF4-FFF2-40B4-BE49-F238E27FC236}">
                <a16:creationId xmlns:a16="http://schemas.microsoft.com/office/drawing/2014/main" id="{15E7057E-05C8-8F05-6043-C5A2418F55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047" y="1119803"/>
            <a:ext cx="7377953" cy="4868059"/>
          </a:xfrm>
          <a:prstGeom prst="rect">
            <a:avLst/>
          </a:prstGeom>
        </p:spPr>
      </p:pic>
      <p:cxnSp>
        <p:nvCxnSpPr>
          <p:cNvPr id="9" name="直接连接符 8">
            <a:extLst>
              <a:ext uri="{FF2B5EF4-FFF2-40B4-BE49-F238E27FC236}">
                <a16:creationId xmlns:a16="http://schemas.microsoft.com/office/drawing/2014/main" id="{F541558C-669F-49FF-A52C-7F8A99D66B0C}"/>
              </a:ext>
            </a:extLst>
          </p:cNvPr>
          <p:cNvCxnSpPr/>
          <p:nvPr/>
        </p:nvCxnSpPr>
        <p:spPr>
          <a:xfrm>
            <a:off x="4831977" y="1057451"/>
            <a:ext cx="0" cy="5523979"/>
          </a:xfrm>
          <a:prstGeom prst="line">
            <a:avLst/>
          </a:prstGeom>
          <a:ln w="1905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026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1280BB5-FC41-4B71-9217-E1D12F4F3878}"/>
              </a:ext>
            </a:extLst>
          </p:cNvPr>
          <p:cNvSpPr txBox="1"/>
          <p:nvPr/>
        </p:nvSpPr>
        <p:spPr>
          <a:xfrm>
            <a:off x="394446" y="1092909"/>
            <a:ext cx="11403105" cy="5458867"/>
          </a:xfrm>
          <a:prstGeom prst="rect">
            <a:avLst/>
          </a:prstGeom>
          <a:noFill/>
        </p:spPr>
        <p:txBody>
          <a:bodyPr wrap="square">
            <a:spAutoFit/>
          </a:bodyPr>
          <a:lstStyle/>
          <a:p>
            <a:pPr>
              <a:lnSpc>
                <a:spcPct val="150000"/>
              </a:lnSpc>
            </a:pPr>
            <a:r>
              <a:rPr lang="zh-CN" altLang="en-US" dirty="0"/>
              <a:t>1. `</a:t>
            </a:r>
            <a:r>
              <a:rPr lang="zh-CN" altLang="en-US" b="1" dirty="0"/>
              <a:t>satisfaction_level</a:t>
            </a:r>
            <a:r>
              <a:rPr lang="zh-CN" altLang="en-US" dirty="0"/>
              <a:t>`（满意度水平）：最重要的特征，说明员工的满意度对其留在公司的可能性有很大影响。</a:t>
            </a:r>
          </a:p>
          <a:p>
            <a:pPr>
              <a:lnSpc>
                <a:spcPct val="150000"/>
              </a:lnSpc>
            </a:pPr>
            <a:r>
              <a:rPr lang="zh-CN" altLang="en-US" dirty="0"/>
              <a:t>2. `</a:t>
            </a:r>
            <a:r>
              <a:rPr lang="zh-CN" altLang="en-US" b="1" dirty="0"/>
              <a:t>number_project</a:t>
            </a:r>
            <a:r>
              <a:rPr lang="zh-CN" altLang="en-US" dirty="0"/>
              <a:t>`（项目数量）：第二重要的特征，参与的项目数可能与员工的工作满足感和压力水平有关。</a:t>
            </a:r>
          </a:p>
          <a:p>
            <a:pPr>
              <a:lnSpc>
                <a:spcPct val="150000"/>
              </a:lnSpc>
            </a:pPr>
            <a:r>
              <a:rPr lang="zh-CN" altLang="en-US" dirty="0"/>
              <a:t>3. `</a:t>
            </a:r>
            <a:r>
              <a:rPr lang="zh-CN" altLang="en-US" b="1" dirty="0"/>
              <a:t>time_spend_company</a:t>
            </a:r>
            <a:r>
              <a:rPr lang="zh-CN" altLang="en-US" dirty="0"/>
              <a:t>`（在公司的时间）：在公司工作的年数也是一个重要因素。</a:t>
            </a:r>
          </a:p>
          <a:p>
            <a:pPr>
              <a:lnSpc>
                <a:spcPct val="150000"/>
              </a:lnSpc>
            </a:pPr>
            <a:r>
              <a:rPr lang="zh-CN" altLang="en-US" dirty="0"/>
              <a:t>4. `</a:t>
            </a:r>
            <a:r>
              <a:rPr lang="zh-CN" altLang="en-US" b="1" dirty="0"/>
              <a:t>average_montly_hours</a:t>
            </a:r>
            <a:r>
              <a:rPr lang="zh-CN" altLang="en-US" dirty="0"/>
              <a:t>`（每月平均工时）：工作时长对员工是否可能离职也有显著影响。</a:t>
            </a:r>
          </a:p>
          <a:p>
            <a:pPr>
              <a:lnSpc>
                <a:spcPct val="150000"/>
              </a:lnSpc>
            </a:pPr>
            <a:r>
              <a:rPr lang="zh-CN" altLang="en-US" dirty="0"/>
              <a:t>5. `</a:t>
            </a:r>
            <a:r>
              <a:rPr lang="zh-CN" altLang="en-US" b="1" dirty="0"/>
              <a:t>last_evaluation</a:t>
            </a:r>
            <a:r>
              <a:rPr lang="zh-CN" altLang="en-US" dirty="0"/>
              <a:t>`（最后评估）：最后一次评估的分数也在一定程度上影响着员工的留职情况。</a:t>
            </a:r>
          </a:p>
          <a:p>
            <a:pPr>
              <a:lnSpc>
                <a:spcPct val="150000"/>
              </a:lnSpc>
            </a:pPr>
            <a:endParaRPr lang="zh-CN" altLang="en-US" dirty="0"/>
          </a:p>
          <a:p>
            <a:pPr>
              <a:lnSpc>
                <a:spcPct val="150000"/>
              </a:lnSpc>
            </a:pPr>
            <a:r>
              <a:rPr lang="zh-CN" altLang="en-US" dirty="0">
                <a:solidFill>
                  <a:srgbClr val="002060"/>
                </a:solidFill>
              </a:rPr>
              <a:t>工资水平（`salary_low`, `salary_high`, `salary_medium`）和部门类别对于离职的预测也有一定的影响，但远不如上述因素重要。</a:t>
            </a:r>
          </a:p>
          <a:p>
            <a:pPr>
              <a:lnSpc>
                <a:spcPct val="150000"/>
              </a:lnSpc>
            </a:pPr>
            <a:endParaRPr lang="zh-CN" altLang="en-US" dirty="0"/>
          </a:p>
          <a:p>
            <a:pPr>
              <a:lnSpc>
                <a:spcPct val="150000"/>
              </a:lnSpc>
            </a:pPr>
            <a:r>
              <a:rPr lang="zh-CN" altLang="en-US" b="1" dirty="0">
                <a:solidFill>
                  <a:srgbClr val="FF0000"/>
                </a:solidFill>
              </a:rPr>
              <a:t>这些信息对于公司来说是非常有价值的，可以帮助人力资源部门更好地理解员工离职的潜在原因，并针对性地制定策略来提高员工满意度和留存率。</a:t>
            </a:r>
          </a:p>
        </p:txBody>
      </p:sp>
      <p:sp>
        <p:nvSpPr>
          <p:cNvPr id="7" name="标题 4">
            <a:extLst>
              <a:ext uri="{FF2B5EF4-FFF2-40B4-BE49-F238E27FC236}">
                <a16:creationId xmlns:a16="http://schemas.microsoft.com/office/drawing/2014/main" id="{0311D0AF-E09F-E7B3-B9CB-72751F4458BA}"/>
              </a:ext>
            </a:extLst>
          </p:cNvPr>
          <p:cNvSpPr txBox="1">
            <a:spLocks/>
          </p:cNvSpPr>
          <p:nvPr/>
        </p:nvSpPr>
        <p:spPr>
          <a:xfrm>
            <a:off x="5510484" y="44039"/>
            <a:ext cx="1171031" cy="604140"/>
          </a:xfrm>
          <a:prstGeom prst="rect">
            <a:avLst/>
          </a:prstGeom>
        </p:spPr>
        <p:txBody>
          <a:bodyPr wrap="square">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600" dirty="0">
                <a:latin typeface="+mn-lt"/>
                <a:ea typeface="+mn-ea"/>
                <a:cs typeface="+mn-ea"/>
                <a:sym typeface="+mn-lt"/>
              </a:rPr>
              <a:t>总结</a:t>
            </a:r>
          </a:p>
        </p:txBody>
      </p:sp>
    </p:spTree>
    <p:extLst>
      <p:ext uri="{BB962C8B-B14F-4D97-AF65-F5344CB8AC3E}">
        <p14:creationId xmlns:p14="http://schemas.microsoft.com/office/powerpoint/2010/main" val="3349501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7EFE43C-6009-55B7-3CD7-F576BE07EA00}"/>
              </a:ext>
            </a:extLst>
          </p:cNvPr>
          <p:cNvSpPr>
            <a:spLocks noGrp="1"/>
          </p:cNvSpPr>
          <p:nvPr>
            <p:ph type="title"/>
          </p:nvPr>
        </p:nvSpPr>
        <p:spPr/>
        <p:txBody>
          <a:bodyPr>
            <a:normAutofit/>
          </a:bodyPr>
          <a:lstStyle/>
          <a:p>
            <a:pPr lvl="0"/>
            <a:r>
              <a:rPr lang="en-US" sz="6600" dirty="0">
                <a:latin typeface="CMU Classical Serif" panose="02000603000000000000" pitchFamily="2" charset="0"/>
                <a:ea typeface="CMU Classical Serif" panose="02000603000000000000" pitchFamily="2" charset="0"/>
                <a:cs typeface="CMU Classical Serif" panose="02000603000000000000" pitchFamily="2" charset="0"/>
              </a:rPr>
              <a:t>Thank you</a:t>
            </a:r>
          </a:p>
        </p:txBody>
      </p:sp>
      <p:sp>
        <p:nvSpPr>
          <p:cNvPr id="4" name="文本占位符 3">
            <a:extLst>
              <a:ext uri="{FF2B5EF4-FFF2-40B4-BE49-F238E27FC236}">
                <a16:creationId xmlns:a16="http://schemas.microsoft.com/office/drawing/2014/main" id="{057077D7-D399-FB35-D4A4-C47F354D3B1B}"/>
              </a:ext>
            </a:extLst>
          </p:cNvPr>
          <p:cNvSpPr>
            <a:spLocks noGrp="1"/>
          </p:cNvSpPr>
          <p:nvPr>
            <p:ph type="body" sz="quarter" idx="13"/>
          </p:nvPr>
        </p:nvSpPr>
        <p:spPr/>
        <p:txBody>
          <a:bodyPr/>
          <a:lstStyle/>
          <a:p>
            <a:pPr lvl="0"/>
            <a:r>
              <a:rPr lang="en-US" dirty="0">
                <a:latin typeface="Consolas" panose="020B0609020204030204" pitchFamily="49" charset="0"/>
                <a:ea typeface="楷体" panose="02010609060101010101" pitchFamily="49" charset="-122"/>
              </a:rPr>
              <a:t>221310332</a:t>
            </a:r>
            <a:r>
              <a:rPr lang="zh-CN" altLang="en-US" dirty="0">
                <a:latin typeface="Consolas" panose="020B0609020204030204" pitchFamily="49" charset="0"/>
                <a:ea typeface="楷体" panose="02010609060101010101" pitchFamily="49" charset="-122"/>
              </a:rPr>
              <a:t>周立成</a:t>
            </a:r>
            <a:endParaRPr lang="en-US" dirty="0">
              <a:latin typeface="Consolas" panose="020B0609020204030204" pitchFamily="49" charset="0"/>
              <a:ea typeface="楷体" panose="02010609060101010101" pitchFamily="49" charset="-122"/>
            </a:endParaRPr>
          </a:p>
        </p:txBody>
      </p:sp>
      <p:sp>
        <p:nvSpPr>
          <p:cNvPr id="5" name="文本占位符 4">
            <a:extLst>
              <a:ext uri="{FF2B5EF4-FFF2-40B4-BE49-F238E27FC236}">
                <a16:creationId xmlns:a16="http://schemas.microsoft.com/office/drawing/2014/main" id="{CCE9B9BD-9938-D819-F543-26EF0E7096F8}"/>
              </a:ext>
            </a:extLst>
          </p:cNvPr>
          <p:cNvSpPr>
            <a:spLocks noGrp="1"/>
          </p:cNvSpPr>
          <p:nvPr>
            <p:ph type="body" sz="quarter" idx="14"/>
          </p:nvPr>
        </p:nvSpPr>
        <p:spPr/>
        <p:txBody>
          <a:bodyPr>
            <a:normAutofit/>
          </a:bodyPr>
          <a:lstStyle/>
          <a:p>
            <a:pPr lvl="0"/>
            <a:r>
              <a:rPr lang="zh-CN" altLang="en-US" dirty="0">
                <a:latin typeface="Consolas" panose="020B0609020204030204" pitchFamily="49" charset="0"/>
                <a:ea typeface="楷体" panose="02010609060101010101" pitchFamily="49" charset="-122"/>
              </a:rPr>
              <a:t>☎️</a:t>
            </a:r>
            <a:r>
              <a:rPr lang="en-US" altLang="zh-CN" dirty="0">
                <a:latin typeface="Consolas" panose="020B0609020204030204" pitchFamily="49" charset="0"/>
                <a:ea typeface="楷体" panose="02010609060101010101" pitchFamily="49" charset="-122"/>
              </a:rPr>
              <a:t>221310332@mail.dhu.edu.cn</a:t>
            </a:r>
            <a:endParaRPr lang="en-US" dirty="0">
              <a:latin typeface="Consolas" panose="020B0609020204030204" pitchFamily="49" charset="0"/>
              <a:ea typeface="楷体" panose="02010609060101010101" pitchFamily="49" charset="-122"/>
            </a:endParaRPr>
          </a:p>
        </p:txBody>
      </p:sp>
    </p:spTree>
    <p:extLst>
      <p:ext uri="{BB962C8B-B14F-4D97-AF65-F5344CB8AC3E}">
        <p14:creationId xmlns:p14="http://schemas.microsoft.com/office/powerpoint/2010/main" val="777958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CA9A3D6-4901-3EDB-BFCA-032A6A34C9E9}"/>
              </a:ext>
            </a:extLst>
          </p:cNvPr>
          <p:cNvSpPr txBox="1"/>
          <p:nvPr/>
        </p:nvSpPr>
        <p:spPr>
          <a:xfrm>
            <a:off x="5080337" y="295835"/>
            <a:ext cx="2031325" cy="646331"/>
          </a:xfrm>
          <a:prstGeom prst="rect">
            <a:avLst/>
          </a:prstGeom>
          <a:noFill/>
        </p:spPr>
        <p:txBody>
          <a:bodyPr wrap="none" rtlCol="0">
            <a:spAutoFit/>
          </a:bodyPr>
          <a:lstStyle/>
          <a:p>
            <a:r>
              <a:rPr lang="zh-CN" altLang="en-US" sz="3600" dirty="0"/>
              <a:t>表头概览</a:t>
            </a:r>
          </a:p>
        </p:txBody>
      </p:sp>
      <p:graphicFrame>
        <p:nvGraphicFramePr>
          <p:cNvPr id="3" name="表格 2">
            <a:extLst>
              <a:ext uri="{FF2B5EF4-FFF2-40B4-BE49-F238E27FC236}">
                <a16:creationId xmlns:a16="http://schemas.microsoft.com/office/drawing/2014/main" id="{ED0BCB94-2A54-29BA-5F7E-EBFB1976440D}"/>
              </a:ext>
            </a:extLst>
          </p:cNvPr>
          <p:cNvGraphicFramePr>
            <a:graphicFrameLocks noGrp="1"/>
          </p:cNvGraphicFramePr>
          <p:nvPr>
            <p:extLst>
              <p:ext uri="{D42A27DB-BD31-4B8C-83A1-F6EECF244321}">
                <p14:modId xmlns:p14="http://schemas.microsoft.com/office/powerpoint/2010/main" val="4264501827"/>
              </p:ext>
            </p:extLst>
          </p:nvPr>
        </p:nvGraphicFramePr>
        <p:xfrm>
          <a:off x="708212" y="1669924"/>
          <a:ext cx="10802470" cy="2560320"/>
        </p:xfrm>
        <a:graphic>
          <a:graphicData uri="http://schemas.openxmlformats.org/drawingml/2006/table">
            <a:tbl>
              <a:tblPr firstRow="1">
                <a:tableStyleId>{7E9639D4-E3E2-4D34-9284-5A2195B3D0D7}</a:tableStyleId>
              </a:tblPr>
              <a:tblGrid>
                <a:gridCol w="2160494">
                  <a:extLst>
                    <a:ext uri="{9D8B030D-6E8A-4147-A177-3AD203B41FA5}">
                      <a16:colId xmlns:a16="http://schemas.microsoft.com/office/drawing/2014/main" val="2068490407"/>
                    </a:ext>
                  </a:extLst>
                </a:gridCol>
                <a:gridCol w="2160494">
                  <a:extLst>
                    <a:ext uri="{9D8B030D-6E8A-4147-A177-3AD203B41FA5}">
                      <a16:colId xmlns:a16="http://schemas.microsoft.com/office/drawing/2014/main" val="197380914"/>
                    </a:ext>
                  </a:extLst>
                </a:gridCol>
                <a:gridCol w="2160494">
                  <a:extLst>
                    <a:ext uri="{9D8B030D-6E8A-4147-A177-3AD203B41FA5}">
                      <a16:colId xmlns:a16="http://schemas.microsoft.com/office/drawing/2014/main" val="2804612313"/>
                    </a:ext>
                  </a:extLst>
                </a:gridCol>
                <a:gridCol w="2160494">
                  <a:extLst>
                    <a:ext uri="{9D8B030D-6E8A-4147-A177-3AD203B41FA5}">
                      <a16:colId xmlns:a16="http://schemas.microsoft.com/office/drawing/2014/main" val="4175260120"/>
                    </a:ext>
                  </a:extLst>
                </a:gridCol>
                <a:gridCol w="2160494">
                  <a:extLst>
                    <a:ext uri="{9D8B030D-6E8A-4147-A177-3AD203B41FA5}">
                      <a16:colId xmlns:a16="http://schemas.microsoft.com/office/drawing/2014/main" val="174646516"/>
                    </a:ext>
                  </a:extLst>
                </a:gridCol>
              </a:tblGrid>
              <a:tr h="370840">
                <a:tc>
                  <a:txBody>
                    <a:bodyPr/>
                    <a:lstStyle/>
                    <a:p>
                      <a:pPr algn="ctr"/>
                      <a:r>
                        <a:rPr lang="en-US" altLang="zh-CN" dirty="0" err="1">
                          <a:solidFill>
                            <a:schemeClr val="bg1"/>
                          </a:solidFill>
                        </a:rPr>
                        <a:t>Satisfaction_level</a:t>
                      </a:r>
                      <a:endParaRPr lang="zh-CN" altLang="en-US" dirty="0">
                        <a:solidFill>
                          <a:schemeClr val="bg1"/>
                        </a:solidFill>
                      </a:endParaRPr>
                    </a:p>
                  </a:txBody>
                  <a:tcPr/>
                </a:tc>
                <a:tc>
                  <a:txBody>
                    <a:bodyPr/>
                    <a:lstStyle/>
                    <a:p>
                      <a:pPr algn="ctr"/>
                      <a:r>
                        <a:rPr lang="en-US" altLang="zh-CN" dirty="0" err="1">
                          <a:solidFill>
                            <a:schemeClr val="bg1"/>
                          </a:solidFill>
                        </a:rPr>
                        <a:t>Last_evaluation</a:t>
                      </a:r>
                      <a:endParaRPr lang="zh-CN" altLang="en-US" dirty="0">
                        <a:solidFill>
                          <a:schemeClr val="bg1"/>
                        </a:solidFill>
                      </a:endParaRPr>
                    </a:p>
                  </a:txBody>
                  <a:tcPr/>
                </a:tc>
                <a:tc>
                  <a:txBody>
                    <a:bodyPr/>
                    <a:lstStyle/>
                    <a:p>
                      <a:pPr algn="ctr"/>
                      <a:r>
                        <a:rPr lang="en-US" altLang="zh-CN" dirty="0">
                          <a:solidFill>
                            <a:schemeClr val="bg1"/>
                          </a:solidFill>
                        </a:rPr>
                        <a:t> </a:t>
                      </a:r>
                      <a:r>
                        <a:rPr lang="en-US" altLang="zh-CN" dirty="0" err="1">
                          <a:solidFill>
                            <a:schemeClr val="bg1"/>
                          </a:solidFill>
                        </a:rPr>
                        <a:t>number_project</a:t>
                      </a:r>
                      <a:endParaRPr lang="zh-CN" altLang="en-US" dirty="0">
                        <a:solidFill>
                          <a:schemeClr val="bg1"/>
                        </a:solidFill>
                      </a:endParaRPr>
                    </a:p>
                  </a:txBody>
                  <a:tcPr/>
                </a:tc>
                <a:tc>
                  <a:txBody>
                    <a:bodyPr/>
                    <a:lstStyle/>
                    <a:p>
                      <a:pPr algn="ctr"/>
                      <a:r>
                        <a:rPr lang="en-US" altLang="zh-CN" dirty="0" err="1">
                          <a:solidFill>
                            <a:schemeClr val="bg1"/>
                          </a:solidFill>
                        </a:rPr>
                        <a:t>Average_monthly_hours</a:t>
                      </a:r>
                      <a:endParaRPr lang="zh-CN" altLang="en-US" dirty="0">
                        <a:solidFill>
                          <a:schemeClr val="bg1"/>
                        </a:solidFill>
                      </a:endParaRPr>
                    </a:p>
                  </a:txBody>
                  <a:tcPr/>
                </a:tc>
                <a:tc>
                  <a:txBody>
                    <a:bodyPr/>
                    <a:lstStyle/>
                    <a:p>
                      <a:pPr algn="ctr"/>
                      <a:r>
                        <a:rPr lang="en-US" altLang="zh-CN" dirty="0" err="1">
                          <a:solidFill>
                            <a:schemeClr val="bg1"/>
                          </a:solidFill>
                        </a:rPr>
                        <a:t>Time_spend_conpany</a:t>
                      </a:r>
                      <a:endParaRPr lang="zh-CN" altLang="en-US" dirty="0">
                        <a:solidFill>
                          <a:schemeClr val="bg1"/>
                        </a:solidFill>
                      </a:endParaRPr>
                    </a:p>
                  </a:txBody>
                  <a:tcPr/>
                </a:tc>
                <a:extLst>
                  <a:ext uri="{0D108BD9-81ED-4DB2-BD59-A6C34878D82A}">
                    <a16:rowId xmlns:a16="http://schemas.microsoft.com/office/drawing/2014/main" val="1620696085"/>
                  </a:ext>
                </a:extLst>
              </a:tr>
              <a:tr h="370840">
                <a:tc>
                  <a:txBody>
                    <a:bodyPr/>
                    <a:lstStyle/>
                    <a:p>
                      <a:pPr algn="ctr"/>
                      <a:r>
                        <a:rPr lang="zh-CN" altLang="en-US" dirty="0">
                          <a:solidFill>
                            <a:schemeClr val="tx1"/>
                          </a:solidFill>
                        </a:rPr>
                        <a:t>满意等级</a:t>
                      </a:r>
                    </a:p>
                  </a:txBody>
                  <a:tcPr/>
                </a:tc>
                <a:tc>
                  <a:txBody>
                    <a:bodyPr/>
                    <a:lstStyle/>
                    <a:p>
                      <a:pPr algn="ctr"/>
                      <a:r>
                        <a:rPr lang="zh-CN" altLang="en-US" dirty="0">
                          <a:solidFill>
                            <a:schemeClr val="tx1"/>
                          </a:solidFill>
                        </a:rPr>
                        <a:t>最后一次绩效评估得分</a:t>
                      </a:r>
                    </a:p>
                  </a:txBody>
                  <a:tcPr/>
                </a:tc>
                <a:tc>
                  <a:txBody>
                    <a:bodyPr/>
                    <a:lstStyle/>
                    <a:p>
                      <a:pPr algn="ctr"/>
                      <a:r>
                        <a:rPr lang="zh-CN" altLang="en-US" dirty="0">
                          <a:solidFill>
                            <a:schemeClr val="tx1"/>
                          </a:solidFill>
                        </a:rPr>
                        <a:t>员工同时参与项目的数量</a:t>
                      </a:r>
                    </a:p>
                  </a:txBody>
                  <a:tcPr/>
                </a:tc>
                <a:tc>
                  <a:txBody>
                    <a:bodyPr/>
                    <a:lstStyle/>
                    <a:p>
                      <a:pPr algn="ctr"/>
                      <a:r>
                        <a:rPr lang="zh-CN" altLang="en-US" dirty="0">
                          <a:solidFill>
                            <a:schemeClr val="tx1"/>
                          </a:solidFill>
                        </a:rPr>
                        <a:t>每月平均工作小时</a:t>
                      </a:r>
                    </a:p>
                  </a:txBody>
                  <a:tcPr/>
                </a:tc>
                <a:tc>
                  <a:txBody>
                    <a:bodyPr/>
                    <a:lstStyle/>
                    <a:p>
                      <a:pPr algn="ctr"/>
                      <a:r>
                        <a:rPr lang="zh-CN" altLang="en-US" dirty="0">
                          <a:solidFill>
                            <a:schemeClr val="tx1"/>
                          </a:solidFill>
                        </a:rPr>
                        <a:t>工作年限</a:t>
                      </a:r>
                    </a:p>
                  </a:txBody>
                  <a:tcPr/>
                </a:tc>
                <a:extLst>
                  <a:ext uri="{0D108BD9-81ED-4DB2-BD59-A6C34878D82A}">
                    <a16:rowId xmlns:a16="http://schemas.microsoft.com/office/drawing/2014/main" val="2686515033"/>
                  </a:ext>
                </a:extLst>
              </a:tr>
              <a:tr h="370840">
                <a:tc>
                  <a:txBody>
                    <a:bodyPr/>
                    <a:lstStyle/>
                    <a:p>
                      <a:pPr algn="ctr"/>
                      <a:r>
                        <a:rPr lang="en-US" altLang="zh-CN" dirty="0" err="1">
                          <a:solidFill>
                            <a:schemeClr val="bg1"/>
                          </a:solidFill>
                        </a:rPr>
                        <a:t>Work_accident</a:t>
                      </a:r>
                      <a:endParaRPr lang="zh-CN" altLang="en-US" dirty="0">
                        <a:solidFill>
                          <a:schemeClr val="bg1"/>
                        </a:solidFill>
                      </a:endParaRPr>
                    </a:p>
                  </a:txBody>
                  <a:tcPr>
                    <a:solidFill>
                      <a:schemeClr val="tx1"/>
                    </a:solidFill>
                  </a:tcPr>
                </a:tc>
                <a:tc>
                  <a:txBody>
                    <a:bodyPr/>
                    <a:lstStyle/>
                    <a:p>
                      <a:pPr algn="ctr"/>
                      <a:r>
                        <a:rPr lang="en-US" altLang="zh-CN" dirty="0" err="1">
                          <a:solidFill>
                            <a:schemeClr val="bg1"/>
                          </a:solidFill>
                        </a:rPr>
                        <a:t>Promotion_last_5years</a:t>
                      </a:r>
                      <a:endParaRPr lang="zh-CN" altLang="en-US" dirty="0">
                        <a:solidFill>
                          <a:schemeClr val="bg1"/>
                        </a:solidFill>
                      </a:endParaRPr>
                    </a:p>
                  </a:txBody>
                  <a:tcPr>
                    <a:solidFill>
                      <a:schemeClr val="tx1"/>
                    </a:solidFill>
                  </a:tcPr>
                </a:tc>
                <a:tc>
                  <a:txBody>
                    <a:bodyPr/>
                    <a:lstStyle/>
                    <a:p>
                      <a:pPr algn="ctr"/>
                      <a:r>
                        <a:rPr lang="en-US" altLang="zh-CN" dirty="0">
                          <a:solidFill>
                            <a:schemeClr val="bg1"/>
                          </a:solidFill>
                        </a:rPr>
                        <a:t>Department</a:t>
                      </a:r>
                      <a:endParaRPr lang="zh-CN" altLang="en-US" dirty="0">
                        <a:solidFill>
                          <a:schemeClr val="bg1"/>
                        </a:solidFill>
                      </a:endParaRPr>
                    </a:p>
                  </a:txBody>
                  <a:tcPr>
                    <a:solidFill>
                      <a:schemeClr val="tx1"/>
                    </a:solidFill>
                  </a:tcPr>
                </a:tc>
                <a:tc>
                  <a:txBody>
                    <a:bodyPr/>
                    <a:lstStyle/>
                    <a:p>
                      <a:pPr algn="ctr"/>
                      <a:r>
                        <a:rPr lang="en-US" altLang="zh-CN" dirty="0">
                          <a:solidFill>
                            <a:schemeClr val="bg1"/>
                          </a:solidFill>
                        </a:rPr>
                        <a:t>Salary</a:t>
                      </a:r>
                      <a:endParaRPr lang="zh-CN" altLang="en-US" dirty="0">
                        <a:solidFill>
                          <a:schemeClr val="bg1"/>
                        </a:solidFill>
                      </a:endParaRPr>
                    </a:p>
                  </a:txBody>
                  <a:tcPr>
                    <a:solidFill>
                      <a:schemeClr val="tx1"/>
                    </a:solidFill>
                  </a:tcPr>
                </a:tc>
                <a:tc>
                  <a:txBody>
                    <a:bodyPr/>
                    <a:lstStyle/>
                    <a:p>
                      <a:pPr algn="ctr"/>
                      <a:r>
                        <a:rPr lang="en-US" altLang="zh-CN" dirty="0">
                          <a:solidFill>
                            <a:schemeClr val="bg1"/>
                          </a:solidFill>
                        </a:rPr>
                        <a:t>Left</a:t>
                      </a:r>
                      <a:endParaRPr lang="zh-CN" altLang="en-US" dirty="0">
                        <a:solidFill>
                          <a:schemeClr val="bg1"/>
                        </a:solidFill>
                      </a:endParaRPr>
                    </a:p>
                  </a:txBody>
                  <a:tcPr>
                    <a:solidFill>
                      <a:schemeClr val="tx1"/>
                    </a:solidFill>
                  </a:tcPr>
                </a:tc>
                <a:extLst>
                  <a:ext uri="{0D108BD9-81ED-4DB2-BD59-A6C34878D82A}">
                    <a16:rowId xmlns:a16="http://schemas.microsoft.com/office/drawing/2014/main" val="814983258"/>
                  </a:ext>
                </a:extLst>
              </a:tr>
              <a:tr h="370840">
                <a:tc>
                  <a:txBody>
                    <a:bodyPr/>
                    <a:lstStyle/>
                    <a:p>
                      <a:pPr algn="ctr"/>
                      <a:r>
                        <a:rPr lang="zh-CN" altLang="en-US" dirty="0">
                          <a:solidFill>
                            <a:schemeClr val="tx1"/>
                          </a:solidFill>
                        </a:rPr>
                        <a:t>是否遭受过事故</a:t>
                      </a:r>
                      <a:endParaRPr lang="en-US" altLang="zh-CN" dirty="0">
                        <a:solidFill>
                          <a:schemeClr val="tx1"/>
                        </a:solidFill>
                      </a:endParaRPr>
                    </a:p>
                    <a:p>
                      <a:pPr algn="ctr"/>
                      <a:r>
                        <a:rPr lang="zh-CN" altLang="en-US" dirty="0">
                          <a:solidFill>
                            <a:schemeClr val="tx1"/>
                          </a:solidFill>
                        </a:rPr>
                        <a:t>（二元变量）</a:t>
                      </a:r>
                    </a:p>
                  </a:txBody>
                  <a:tcPr/>
                </a:tc>
                <a:tc>
                  <a:txBody>
                    <a:bodyPr/>
                    <a:lstStyle/>
                    <a:p>
                      <a:pPr algn="ctr"/>
                      <a:r>
                        <a:rPr lang="en-US" altLang="zh-CN" dirty="0">
                          <a:solidFill>
                            <a:schemeClr val="tx1"/>
                          </a:solidFill>
                        </a:rPr>
                        <a:t>5</a:t>
                      </a:r>
                      <a:r>
                        <a:rPr lang="zh-CN" altLang="en-US" dirty="0">
                          <a:solidFill>
                            <a:schemeClr val="tx1"/>
                          </a:solidFill>
                        </a:rPr>
                        <a:t>年内是否被晋升</a:t>
                      </a:r>
                      <a:endParaRPr lang="en-US" altLang="zh-CN" dirty="0">
                        <a:solidFill>
                          <a:schemeClr val="tx1"/>
                        </a:solidFill>
                      </a:endParaRPr>
                    </a:p>
                    <a:p>
                      <a:pPr algn="ctr"/>
                      <a:r>
                        <a:rPr lang="zh-CN" altLang="en-US" dirty="0">
                          <a:solidFill>
                            <a:schemeClr val="tx1"/>
                          </a:solidFill>
                        </a:rPr>
                        <a:t>（二元变量）</a:t>
                      </a:r>
                    </a:p>
                  </a:txBody>
                  <a:tcPr/>
                </a:tc>
                <a:tc>
                  <a:txBody>
                    <a:bodyPr/>
                    <a:lstStyle/>
                    <a:p>
                      <a:pPr algn="ctr"/>
                      <a:r>
                        <a:rPr lang="zh-CN" altLang="en-US" dirty="0">
                          <a:solidFill>
                            <a:schemeClr val="tx1"/>
                          </a:solidFill>
                        </a:rPr>
                        <a:t>工作部门</a:t>
                      </a:r>
                      <a:endParaRPr lang="en-US" altLang="zh-CN" dirty="0">
                        <a:solidFill>
                          <a:schemeClr val="tx1"/>
                        </a:solidFill>
                      </a:endParaRPr>
                    </a:p>
                    <a:p>
                      <a:pPr algn="ctr"/>
                      <a:r>
                        <a:rPr lang="en-US" altLang="zh-CN" dirty="0">
                          <a:solidFill>
                            <a:schemeClr val="tx1"/>
                          </a:solidFill>
                        </a:rPr>
                        <a:t>(</a:t>
                      </a:r>
                      <a:r>
                        <a:rPr lang="zh-CN" altLang="en-US" dirty="0">
                          <a:solidFill>
                            <a:schemeClr val="tx1"/>
                          </a:solidFill>
                        </a:rPr>
                        <a:t>字符串</a:t>
                      </a:r>
                      <a:r>
                        <a:rPr lang="en-US" altLang="zh-CN" dirty="0">
                          <a:solidFill>
                            <a:schemeClr val="tx1"/>
                          </a:solidFill>
                        </a:rPr>
                        <a:t>)</a:t>
                      </a:r>
                      <a:endParaRPr lang="zh-CN" altLang="en-US" dirty="0">
                        <a:solidFill>
                          <a:schemeClr val="tx1"/>
                        </a:solidFill>
                      </a:endParaRPr>
                    </a:p>
                  </a:txBody>
                  <a:tcPr/>
                </a:tc>
                <a:tc>
                  <a:txBody>
                    <a:bodyPr/>
                    <a:lstStyle/>
                    <a:p>
                      <a:pPr algn="ctr"/>
                      <a:r>
                        <a:rPr lang="zh-CN" altLang="en-US" dirty="0">
                          <a:solidFill>
                            <a:schemeClr val="tx1"/>
                          </a:solidFill>
                        </a:rPr>
                        <a:t>薪资水平</a:t>
                      </a:r>
                      <a:endParaRPr lang="en-US" altLang="zh-CN" dirty="0">
                        <a:solidFill>
                          <a:schemeClr val="tx1"/>
                        </a:solidFill>
                      </a:endParaRPr>
                    </a:p>
                    <a:p>
                      <a:pPr algn="ctr"/>
                      <a:r>
                        <a:rPr lang="en-US" altLang="zh-CN" dirty="0">
                          <a:solidFill>
                            <a:schemeClr val="tx1"/>
                          </a:solidFill>
                        </a:rPr>
                        <a:t>(</a:t>
                      </a:r>
                      <a:r>
                        <a:rPr lang="zh-CN" altLang="en-US" dirty="0">
                          <a:solidFill>
                            <a:schemeClr val="tx1"/>
                          </a:solidFill>
                        </a:rPr>
                        <a:t>字符串</a:t>
                      </a:r>
                      <a:r>
                        <a:rPr lang="en-US" altLang="zh-CN" dirty="0">
                          <a:solidFill>
                            <a:schemeClr val="tx1"/>
                          </a:solidFill>
                        </a:rPr>
                        <a:t>)</a:t>
                      </a:r>
                      <a:endParaRPr lang="zh-CN" altLang="en-US" dirty="0">
                        <a:solidFill>
                          <a:schemeClr val="tx1"/>
                        </a:solidFill>
                      </a:endParaRPr>
                    </a:p>
                  </a:txBody>
                  <a:tcPr/>
                </a:tc>
                <a:tc>
                  <a:txBody>
                    <a:bodyPr/>
                    <a:lstStyle/>
                    <a:p>
                      <a:pPr algn="ctr"/>
                      <a:r>
                        <a:rPr lang="zh-CN" altLang="en-US" dirty="0">
                          <a:solidFill>
                            <a:schemeClr val="tx1"/>
                          </a:solidFill>
                        </a:rPr>
                        <a:t>是否离职</a:t>
                      </a:r>
                      <a:endParaRPr lang="en-US" altLang="zh-CN" dirty="0">
                        <a:solidFill>
                          <a:schemeClr val="tx1"/>
                        </a:solidFill>
                      </a:endParaRPr>
                    </a:p>
                    <a:p>
                      <a:pPr algn="ctr"/>
                      <a:r>
                        <a:rPr lang="zh-CN" altLang="en-US" dirty="0">
                          <a:solidFill>
                            <a:schemeClr val="tx1"/>
                          </a:solidFill>
                        </a:rPr>
                        <a:t>（二元变量）</a:t>
                      </a:r>
                    </a:p>
                  </a:txBody>
                  <a:tcPr/>
                </a:tc>
                <a:extLst>
                  <a:ext uri="{0D108BD9-81ED-4DB2-BD59-A6C34878D82A}">
                    <a16:rowId xmlns:a16="http://schemas.microsoft.com/office/drawing/2014/main" val="2913443808"/>
                  </a:ext>
                </a:extLst>
              </a:tr>
            </a:tbl>
          </a:graphicData>
        </a:graphic>
      </p:graphicFrame>
      <p:sp>
        <p:nvSpPr>
          <p:cNvPr id="5" name="文本框 4">
            <a:extLst>
              <a:ext uri="{FF2B5EF4-FFF2-40B4-BE49-F238E27FC236}">
                <a16:creationId xmlns:a16="http://schemas.microsoft.com/office/drawing/2014/main" id="{466DAFFA-0E85-F02A-810C-F583A7155BCD}"/>
              </a:ext>
            </a:extLst>
          </p:cNvPr>
          <p:cNvSpPr txBox="1"/>
          <p:nvPr/>
        </p:nvSpPr>
        <p:spPr>
          <a:xfrm>
            <a:off x="708212" y="5188076"/>
            <a:ext cx="1723549" cy="646331"/>
          </a:xfrm>
          <a:prstGeom prst="rect">
            <a:avLst/>
          </a:prstGeom>
          <a:noFill/>
        </p:spPr>
        <p:txBody>
          <a:bodyPr wrap="none" rtlCol="0">
            <a:spAutoFit/>
          </a:bodyPr>
          <a:lstStyle/>
          <a:p>
            <a:r>
              <a:rPr lang="zh-CN" altLang="en-US" sz="3600" dirty="0"/>
              <a:t>表信息</a:t>
            </a:r>
            <a:r>
              <a:rPr lang="en-US" altLang="zh-CN" sz="3600" dirty="0"/>
              <a:t>:</a:t>
            </a:r>
            <a:endParaRPr lang="zh-CN" altLang="en-US" sz="3600" dirty="0"/>
          </a:p>
        </p:txBody>
      </p:sp>
      <p:cxnSp>
        <p:nvCxnSpPr>
          <p:cNvPr id="7" name="直接连接符 6">
            <a:extLst>
              <a:ext uri="{FF2B5EF4-FFF2-40B4-BE49-F238E27FC236}">
                <a16:creationId xmlns:a16="http://schemas.microsoft.com/office/drawing/2014/main" id="{CA9EEBC7-B380-615C-4BBB-23CF12706D7B}"/>
              </a:ext>
            </a:extLst>
          </p:cNvPr>
          <p:cNvCxnSpPr>
            <a:cxnSpLocks/>
            <a:stCxn id="5" idx="3"/>
          </p:cNvCxnSpPr>
          <p:nvPr/>
        </p:nvCxnSpPr>
        <p:spPr>
          <a:xfrm flipV="1">
            <a:off x="2431761" y="5511241"/>
            <a:ext cx="2273589" cy="1"/>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1323E158-93C8-6CF4-F91F-36032C0EF07D}"/>
              </a:ext>
            </a:extLst>
          </p:cNvPr>
          <p:cNvSpPr txBox="1"/>
          <p:nvPr/>
        </p:nvSpPr>
        <p:spPr>
          <a:xfrm>
            <a:off x="2679522" y="5049576"/>
            <a:ext cx="1778065" cy="461665"/>
          </a:xfrm>
          <a:prstGeom prst="rect">
            <a:avLst/>
          </a:prstGeom>
          <a:noFill/>
        </p:spPr>
        <p:txBody>
          <a:bodyPr wrap="square">
            <a:spAutoFit/>
          </a:bodyPr>
          <a:lstStyle/>
          <a:p>
            <a:r>
              <a:rPr lang="en-GB" altLang="zh-CN" sz="2400" dirty="0">
                <a:solidFill>
                  <a:srgbClr val="000000"/>
                </a:solidFill>
                <a:effectLst/>
                <a:latin typeface="Comic Sans MS" panose="030F0702030302020204" pitchFamily="66" charset="0"/>
              </a:rPr>
              <a:t>data.</a:t>
            </a:r>
            <a:r>
              <a:rPr lang="en-GB" altLang="zh-CN" sz="2400" dirty="0">
                <a:solidFill>
                  <a:schemeClr val="accent3"/>
                </a:solidFill>
                <a:effectLst/>
                <a:latin typeface="Comic Sans MS" panose="030F0702030302020204" pitchFamily="66" charset="0"/>
              </a:rPr>
              <a:t>shape</a:t>
            </a:r>
          </a:p>
        </p:txBody>
      </p:sp>
      <p:sp>
        <p:nvSpPr>
          <p:cNvPr id="13" name="文本框 12">
            <a:extLst>
              <a:ext uri="{FF2B5EF4-FFF2-40B4-BE49-F238E27FC236}">
                <a16:creationId xmlns:a16="http://schemas.microsoft.com/office/drawing/2014/main" id="{B4B86A99-5A4E-236A-18F2-B30819EE5811}"/>
              </a:ext>
            </a:extLst>
          </p:cNvPr>
          <p:cNvSpPr txBox="1"/>
          <p:nvPr/>
        </p:nvSpPr>
        <p:spPr>
          <a:xfrm>
            <a:off x="2679521" y="5603573"/>
            <a:ext cx="1778065" cy="461665"/>
          </a:xfrm>
          <a:prstGeom prst="rect">
            <a:avLst/>
          </a:prstGeom>
          <a:noFill/>
        </p:spPr>
        <p:txBody>
          <a:bodyPr wrap="square">
            <a:spAutoFit/>
          </a:bodyPr>
          <a:lstStyle/>
          <a:p>
            <a:r>
              <a:rPr lang="en-GB" altLang="zh-CN" sz="2400" dirty="0">
                <a:solidFill>
                  <a:srgbClr val="000000"/>
                </a:solidFill>
                <a:latin typeface="Comic Sans MS" panose="030F0702030302020204" pitchFamily="66" charset="0"/>
              </a:rPr>
              <a:t>(14999, 10)</a:t>
            </a:r>
          </a:p>
        </p:txBody>
      </p:sp>
      <p:sp>
        <p:nvSpPr>
          <p:cNvPr id="14" name="文本框 13">
            <a:extLst>
              <a:ext uri="{FF2B5EF4-FFF2-40B4-BE49-F238E27FC236}">
                <a16:creationId xmlns:a16="http://schemas.microsoft.com/office/drawing/2014/main" id="{7B7F8DA6-5579-2DEE-0E7D-F2EF78F47588}"/>
              </a:ext>
            </a:extLst>
          </p:cNvPr>
          <p:cNvSpPr txBox="1"/>
          <p:nvPr/>
        </p:nvSpPr>
        <p:spPr>
          <a:xfrm>
            <a:off x="6249887" y="5188076"/>
            <a:ext cx="1723549" cy="646331"/>
          </a:xfrm>
          <a:prstGeom prst="rect">
            <a:avLst/>
          </a:prstGeom>
          <a:noFill/>
        </p:spPr>
        <p:txBody>
          <a:bodyPr wrap="none" rtlCol="0">
            <a:spAutoFit/>
          </a:bodyPr>
          <a:lstStyle/>
          <a:p>
            <a:r>
              <a:rPr lang="zh-CN" altLang="en-US" sz="3600" dirty="0"/>
              <a:t>表来源</a:t>
            </a:r>
            <a:r>
              <a:rPr lang="en-US" altLang="zh-CN" sz="3600" dirty="0"/>
              <a:t>:</a:t>
            </a:r>
            <a:endParaRPr lang="zh-CN" altLang="en-US" sz="3600" dirty="0"/>
          </a:p>
        </p:txBody>
      </p:sp>
      <p:sp>
        <p:nvSpPr>
          <p:cNvPr id="16" name="文本框 15">
            <a:extLst>
              <a:ext uri="{FF2B5EF4-FFF2-40B4-BE49-F238E27FC236}">
                <a16:creationId xmlns:a16="http://schemas.microsoft.com/office/drawing/2014/main" id="{10986E21-E6AF-A797-781C-1E9F455CA312}"/>
              </a:ext>
            </a:extLst>
          </p:cNvPr>
          <p:cNvSpPr txBox="1"/>
          <p:nvPr/>
        </p:nvSpPr>
        <p:spPr>
          <a:xfrm>
            <a:off x="7973436" y="5326575"/>
            <a:ext cx="4141694" cy="369332"/>
          </a:xfrm>
          <a:prstGeom prst="rect">
            <a:avLst/>
          </a:prstGeom>
          <a:noFill/>
        </p:spPr>
        <p:txBody>
          <a:bodyPr wrap="square">
            <a:spAutoFit/>
          </a:bodyPr>
          <a:lstStyle/>
          <a:p>
            <a:r>
              <a:rPr lang="en-US" altLang="zh-CN" b="1" dirty="0">
                <a:hlinkClick r:id="rId2"/>
              </a:rPr>
              <a:t>predict_employee_left (kaggle.com)</a:t>
            </a:r>
            <a:endParaRPr lang="zh-CN" altLang="en-US" b="1" dirty="0"/>
          </a:p>
        </p:txBody>
      </p:sp>
    </p:spTree>
    <p:extLst>
      <p:ext uri="{BB962C8B-B14F-4D97-AF65-F5344CB8AC3E}">
        <p14:creationId xmlns:p14="http://schemas.microsoft.com/office/powerpoint/2010/main" val="3803000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352098" y="2824860"/>
            <a:ext cx="5419185" cy="604140"/>
          </a:xfrm>
        </p:spPr>
        <p:txBody>
          <a:bodyPr>
            <a:spAutoFit/>
          </a:bodyPr>
          <a:lstStyle/>
          <a:p>
            <a:r>
              <a:rPr lang="zh-CN" altLang="en-US" sz="3600" dirty="0">
                <a:latin typeface="+mn-lt"/>
                <a:ea typeface="+mn-ea"/>
                <a:cs typeface="+mn-ea"/>
                <a:sym typeface="+mn-lt"/>
              </a:rPr>
              <a:t>目标和意义</a:t>
            </a:r>
            <a:r>
              <a:rPr lang="en-US" altLang="zh-CN" sz="3600" dirty="0">
                <a:latin typeface="+mn-lt"/>
                <a:ea typeface="+mn-ea"/>
                <a:cs typeface="+mn-ea"/>
                <a:sym typeface="+mn-lt"/>
              </a:rPr>
              <a:t>	</a:t>
            </a:r>
            <a:endParaRPr lang="zh-CN" altLang="en-US" sz="3600" dirty="0">
              <a:latin typeface="+mn-lt"/>
              <a:ea typeface="+mn-ea"/>
              <a:cs typeface="+mn-ea"/>
              <a:sym typeface="+mn-lt"/>
            </a:endParaRPr>
          </a:p>
        </p:txBody>
      </p:sp>
      <p:sp>
        <p:nvSpPr>
          <p:cNvPr id="6" name="文本占位符 5"/>
          <p:cNvSpPr>
            <a:spLocks noGrp="1"/>
          </p:cNvSpPr>
          <p:nvPr>
            <p:ph type="body" idx="1"/>
          </p:nvPr>
        </p:nvSpPr>
        <p:spPr>
          <a:xfrm>
            <a:off x="2353214" y="3733086"/>
            <a:ext cx="5419185" cy="430887"/>
          </a:xfrm>
        </p:spPr>
        <p:txBody>
          <a:bodyPr>
            <a:spAutoFit/>
          </a:bodyPr>
          <a:lstStyle/>
          <a:p>
            <a:pPr lvl="0"/>
            <a:r>
              <a:rPr lang="en-US" altLang="zh-CN" sz="1600" dirty="0">
                <a:cs typeface="+mn-ea"/>
                <a:sym typeface="+mn-lt"/>
              </a:rPr>
              <a:t>Target</a:t>
            </a:r>
            <a:endParaRPr lang="zh-CN" altLang="en-US" sz="1600" dirty="0">
              <a:cs typeface="+mn-ea"/>
              <a:sym typeface="+mn-lt"/>
            </a:endParaRPr>
          </a:p>
        </p:txBody>
      </p:sp>
      <p:sp>
        <p:nvSpPr>
          <p:cNvPr id="9" name="文本框 8"/>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cs typeface="+mn-ea"/>
                <a:sym typeface="+mn-lt"/>
              </a:rPr>
              <a:t>/02</a:t>
            </a:r>
            <a:endParaRPr lang="zh-CN" altLang="en-US" spc="100" dirty="0">
              <a:solidFill>
                <a:schemeClr val="accent1"/>
              </a:solidFill>
              <a:cs typeface="+mn-ea"/>
              <a:sym typeface="+mn-lt"/>
            </a:endParaRPr>
          </a:p>
        </p:txBody>
      </p:sp>
      <p:pic>
        <p:nvPicPr>
          <p:cNvPr id="4" name="图形 3">
            <a:extLst>
              <a:ext uri="{FF2B5EF4-FFF2-40B4-BE49-F238E27FC236}">
                <a16:creationId xmlns:a16="http://schemas.microsoft.com/office/drawing/2014/main" id="{111B2DE6-130B-ACB8-35AD-BCBD26204A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2606" y="2476500"/>
            <a:ext cx="1905000" cy="1905000"/>
          </a:xfrm>
          <a:prstGeom prst="rect">
            <a:avLst/>
          </a:prstGeom>
        </p:spPr>
      </p:pic>
    </p:spTree>
    <p:extLst>
      <p:ext uri="{BB962C8B-B14F-4D97-AF65-F5344CB8AC3E}">
        <p14:creationId xmlns:p14="http://schemas.microsoft.com/office/powerpoint/2010/main" val="2460388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4">
            <a:extLst>
              <a:ext uri="{FF2B5EF4-FFF2-40B4-BE49-F238E27FC236}">
                <a16:creationId xmlns:a16="http://schemas.microsoft.com/office/drawing/2014/main" id="{E28E41A7-2CFF-D02C-9122-EAFB9FD2D000}"/>
              </a:ext>
            </a:extLst>
          </p:cNvPr>
          <p:cNvSpPr txBox="1">
            <a:spLocks/>
          </p:cNvSpPr>
          <p:nvPr/>
        </p:nvSpPr>
        <p:spPr>
          <a:xfrm>
            <a:off x="827266" y="312210"/>
            <a:ext cx="6797405" cy="16514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spcAft>
                <a:spcPts val="600"/>
              </a:spcAft>
            </a:pPr>
            <a:r>
              <a:rPr lang="zh-CN" altLang="en-US" sz="4000" dirty="0">
                <a:sym typeface="+mn-lt"/>
              </a:rPr>
              <a:t>目标和意义</a:t>
            </a:r>
            <a:r>
              <a:rPr lang="en-US" altLang="zh-CN" sz="4000" dirty="0">
                <a:sym typeface="+mn-lt"/>
              </a:rPr>
              <a:t>	</a:t>
            </a:r>
          </a:p>
        </p:txBody>
      </p:sp>
      <p:sp>
        <p:nvSpPr>
          <p:cNvPr id="10" name="文本框 9">
            <a:extLst>
              <a:ext uri="{FF2B5EF4-FFF2-40B4-BE49-F238E27FC236}">
                <a16:creationId xmlns:a16="http://schemas.microsoft.com/office/drawing/2014/main" id="{F800A529-174F-B187-3DAC-561EACCC8B6D}"/>
              </a:ext>
            </a:extLst>
          </p:cNvPr>
          <p:cNvSpPr txBox="1"/>
          <p:nvPr/>
        </p:nvSpPr>
        <p:spPr>
          <a:xfrm>
            <a:off x="827266" y="2275824"/>
            <a:ext cx="6797405" cy="3719384"/>
          </a:xfrm>
          <a:prstGeom prst="rect">
            <a:avLst/>
          </a:prstGeom>
        </p:spPr>
        <p:txBody>
          <a:bodyPr vert="horz" lIns="91440" tIns="45720" rIns="91440" bIns="45720" rtlCol="0">
            <a:normAutofit/>
          </a:bodyPr>
          <a:lstStyle/>
          <a:p>
            <a:pPr marL="342900" indent="-228600">
              <a:lnSpc>
                <a:spcPct val="150000"/>
              </a:lnSpc>
              <a:spcAft>
                <a:spcPts val="600"/>
              </a:spcAft>
              <a:buFont typeface="Arial" panose="020B0604020202020204" pitchFamily="34" charset="0"/>
              <a:buChar char="•"/>
            </a:pPr>
            <a:r>
              <a:rPr lang="zh-CN" altLang="en-US" sz="2000" dirty="0"/>
              <a:t>本项目的目标是分析人力资源部门收集的数据，并通过特征工程后建立逻辑回归和随机森林模型，以预测员工是否会离开公司。</a:t>
            </a:r>
            <a:endParaRPr lang="en-US" altLang="zh-CN" sz="2000" dirty="0"/>
          </a:p>
          <a:p>
            <a:pPr marL="342900" indent="-228600">
              <a:lnSpc>
                <a:spcPct val="150000"/>
              </a:lnSpc>
              <a:spcAft>
                <a:spcPts val="600"/>
              </a:spcAft>
              <a:buFont typeface="Arial" panose="020B0604020202020204" pitchFamily="34" charset="0"/>
              <a:buChar char="•"/>
            </a:pPr>
            <a:endParaRPr lang="en-US" altLang="zh-CN" sz="2000" dirty="0"/>
          </a:p>
          <a:p>
            <a:pPr marL="342900" indent="-228600">
              <a:lnSpc>
                <a:spcPct val="150000"/>
              </a:lnSpc>
              <a:spcAft>
                <a:spcPts val="600"/>
              </a:spcAft>
              <a:buFont typeface="Arial" panose="020B0604020202020204" pitchFamily="34" charset="0"/>
              <a:buChar char="•"/>
            </a:pPr>
            <a:r>
              <a:rPr lang="zh-CN" altLang="en-US" sz="2000" dirty="0"/>
              <a:t>通过模型</a:t>
            </a:r>
            <a:r>
              <a:rPr lang="en-US" altLang="zh-CN" sz="2000" dirty="0"/>
              <a:t>,</a:t>
            </a:r>
            <a:r>
              <a:rPr lang="zh-CN" altLang="en-US" sz="2000" dirty="0"/>
              <a:t>可以更好的帮助</a:t>
            </a:r>
            <a:r>
              <a:rPr lang="en-US" altLang="zh-CN" sz="2000" dirty="0"/>
              <a:t>HR</a:t>
            </a:r>
            <a:r>
              <a:rPr lang="zh-CN" altLang="en-US" sz="2000" dirty="0"/>
              <a:t>了解提升员工满意度的方法</a:t>
            </a:r>
            <a:r>
              <a:rPr lang="en-US" altLang="zh-CN" sz="2000" dirty="0"/>
              <a:t>,</a:t>
            </a:r>
            <a:r>
              <a:rPr lang="zh-CN" altLang="en-US" sz="2000" dirty="0"/>
              <a:t>大大减少预测员工离职的人力成本</a:t>
            </a:r>
            <a:r>
              <a:rPr lang="en-US" altLang="zh-CN" sz="2000" dirty="0"/>
              <a:t>,</a:t>
            </a:r>
            <a:r>
              <a:rPr lang="zh-CN" altLang="en-US" sz="2000" dirty="0"/>
              <a:t>以及知道员工离职的主要原因</a:t>
            </a:r>
          </a:p>
        </p:txBody>
      </p:sp>
      <p:pic>
        <p:nvPicPr>
          <p:cNvPr id="15" name="图形 14">
            <a:extLst>
              <a:ext uri="{FF2B5EF4-FFF2-40B4-BE49-F238E27FC236}">
                <a16:creationId xmlns:a16="http://schemas.microsoft.com/office/drawing/2014/main" id="{B0BC9E3E-6DED-EF1E-219C-D3E7F54E4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11290" y="168168"/>
            <a:ext cx="3168155" cy="3168155"/>
          </a:xfrm>
          <a:prstGeom prst="rect">
            <a:avLst/>
          </a:prstGeom>
        </p:spPr>
      </p:pic>
      <p:pic>
        <p:nvPicPr>
          <p:cNvPr id="18" name="图形 17">
            <a:extLst>
              <a:ext uri="{FF2B5EF4-FFF2-40B4-BE49-F238E27FC236}">
                <a16:creationId xmlns:a16="http://schemas.microsoft.com/office/drawing/2014/main" id="{F65F952B-9DAE-A340-29D2-EE6D9F6225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88402" y="3504492"/>
            <a:ext cx="2813930" cy="2813930"/>
          </a:xfrm>
          <a:prstGeom prst="rect">
            <a:avLst/>
          </a:prstGeom>
        </p:spPr>
      </p:pic>
    </p:spTree>
    <p:extLst>
      <p:ext uri="{BB962C8B-B14F-4D97-AF65-F5344CB8AC3E}">
        <p14:creationId xmlns:p14="http://schemas.microsoft.com/office/powerpoint/2010/main" val="233498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352098" y="2824860"/>
            <a:ext cx="5419185" cy="604140"/>
          </a:xfrm>
        </p:spPr>
        <p:txBody>
          <a:bodyPr>
            <a:spAutoFit/>
          </a:bodyPr>
          <a:lstStyle/>
          <a:p>
            <a:r>
              <a:rPr lang="zh-CN" altLang="en-US" sz="3600" dirty="0">
                <a:latin typeface="+mn-lt"/>
                <a:ea typeface="+mn-ea"/>
                <a:cs typeface="+mn-ea"/>
                <a:sym typeface="+mn-lt"/>
              </a:rPr>
              <a:t>数据清洗和处理</a:t>
            </a:r>
          </a:p>
        </p:txBody>
      </p:sp>
      <p:sp>
        <p:nvSpPr>
          <p:cNvPr id="6" name="文本占位符 5"/>
          <p:cNvSpPr>
            <a:spLocks noGrp="1"/>
          </p:cNvSpPr>
          <p:nvPr>
            <p:ph type="body" idx="1"/>
          </p:nvPr>
        </p:nvSpPr>
        <p:spPr>
          <a:xfrm>
            <a:off x="2353214" y="3733086"/>
            <a:ext cx="5419185" cy="430887"/>
          </a:xfrm>
        </p:spPr>
        <p:txBody>
          <a:bodyPr>
            <a:spAutoFit/>
          </a:bodyPr>
          <a:lstStyle/>
          <a:p>
            <a:pPr lvl="0"/>
            <a:r>
              <a:rPr lang="en-US" altLang="zh-CN" sz="1600" dirty="0">
                <a:cs typeface="+mn-ea"/>
                <a:sym typeface="+mn-lt"/>
              </a:rPr>
              <a:t>Clean the data</a:t>
            </a:r>
            <a:endParaRPr lang="zh-CN" altLang="en-US" sz="1600" dirty="0">
              <a:cs typeface="+mn-ea"/>
              <a:sym typeface="+mn-lt"/>
            </a:endParaRPr>
          </a:p>
        </p:txBody>
      </p:sp>
      <p:sp>
        <p:nvSpPr>
          <p:cNvPr id="9" name="文本框 8"/>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cs typeface="+mn-ea"/>
                <a:sym typeface="+mn-lt"/>
              </a:rPr>
              <a:t>/03</a:t>
            </a:r>
            <a:endParaRPr lang="zh-CN" altLang="en-US" spc="100" dirty="0">
              <a:solidFill>
                <a:schemeClr val="accent1"/>
              </a:solidFill>
              <a:cs typeface="+mn-ea"/>
              <a:sym typeface="+mn-lt"/>
            </a:endParaRPr>
          </a:p>
        </p:txBody>
      </p:sp>
      <p:pic>
        <p:nvPicPr>
          <p:cNvPr id="4" name="图形 3">
            <a:extLst>
              <a:ext uri="{FF2B5EF4-FFF2-40B4-BE49-F238E27FC236}">
                <a16:creationId xmlns:a16="http://schemas.microsoft.com/office/drawing/2014/main" id="{DD6824B0-FB84-6D00-998F-5B5A76740D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2881" y="2347632"/>
            <a:ext cx="2162736" cy="2162736"/>
          </a:xfrm>
          <a:prstGeom prst="rect">
            <a:avLst/>
          </a:prstGeom>
        </p:spPr>
      </p:pic>
    </p:spTree>
    <p:extLst>
      <p:ext uri="{BB962C8B-B14F-4D97-AF65-F5344CB8AC3E}">
        <p14:creationId xmlns:p14="http://schemas.microsoft.com/office/powerpoint/2010/main" val="1575958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B8FEF90-638A-16FD-AF0C-52957CB5B63C}"/>
              </a:ext>
            </a:extLst>
          </p:cNvPr>
          <p:cNvSpPr txBox="1"/>
          <p:nvPr/>
        </p:nvSpPr>
        <p:spPr>
          <a:xfrm>
            <a:off x="4149794" y="259976"/>
            <a:ext cx="3892412" cy="584775"/>
          </a:xfrm>
          <a:prstGeom prst="rect">
            <a:avLst/>
          </a:prstGeom>
          <a:noFill/>
        </p:spPr>
        <p:txBody>
          <a:bodyPr wrap="none" rtlCol="0">
            <a:spAutoFit/>
          </a:bodyPr>
          <a:lstStyle/>
          <a:p>
            <a:r>
              <a:rPr lang="zh-CN" altLang="en-US" sz="3200" b="1" dirty="0"/>
              <a:t>重复列的统计和删除</a:t>
            </a:r>
          </a:p>
        </p:txBody>
      </p:sp>
      <p:sp>
        <p:nvSpPr>
          <p:cNvPr id="6" name="文本框 5">
            <a:extLst>
              <a:ext uri="{FF2B5EF4-FFF2-40B4-BE49-F238E27FC236}">
                <a16:creationId xmlns:a16="http://schemas.microsoft.com/office/drawing/2014/main" id="{2DDEC148-7AEC-B9C2-84E9-422FF97EC301}"/>
              </a:ext>
            </a:extLst>
          </p:cNvPr>
          <p:cNvSpPr txBox="1"/>
          <p:nvPr/>
        </p:nvSpPr>
        <p:spPr>
          <a:xfrm>
            <a:off x="295835" y="1404355"/>
            <a:ext cx="10775577" cy="2351221"/>
          </a:xfrm>
          <a:prstGeom prst="rect">
            <a:avLst/>
          </a:prstGeom>
          <a:noFill/>
        </p:spPr>
        <p:txBody>
          <a:bodyPr wrap="square">
            <a:spAutoFit/>
          </a:bodyPr>
          <a:lstStyle/>
          <a:p>
            <a:pPr algn="l">
              <a:lnSpc>
                <a:spcPct val="150000"/>
              </a:lnSpc>
              <a:buFont typeface="+mj-lt"/>
              <a:buAutoNum type="arabicPeriod"/>
            </a:pPr>
            <a:r>
              <a:rPr lang="en-US" altLang="zh-CN" sz="2000" b="0" i="0" dirty="0">
                <a:solidFill>
                  <a:srgbClr val="008200"/>
                </a:solidFill>
                <a:effectLst/>
                <a:latin typeface="Consolas" panose="020B0609020204030204" pitchFamily="49" charset="0"/>
              </a:rPr>
              <a:t># </a:t>
            </a:r>
            <a:r>
              <a:rPr lang="zh-CN" altLang="en-US" sz="2000" b="0" i="0" dirty="0">
                <a:solidFill>
                  <a:srgbClr val="008200"/>
                </a:solidFill>
                <a:effectLst/>
                <a:latin typeface="Consolas" panose="020B0609020204030204" pitchFamily="49" charset="0"/>
              </a:rPr>
              <a:t>查看是否有重复列</a:t>
            </a:r>
            <a:r>
              <a:rPr lang="zh-CN" altLang="en-US" sz="2000" b="0" i="0" dirty="0">
                <a:solidFill>
                  <a:srgbClr val="000000"/>
                </a:solidFill>
                <a:effectLst/>
                <a:latin typeface="Consolas" panose="020B0609020204030204" pitchFamily="49" charset="0"/>
              </a:rPr>
              <a:t>  </a:t>
            </a:r>
            <a:endParaRPr lang="zh-CN" altLang="en-US" sz="2000"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sz="2000" b="0" i="0" dirty="0">
                <a:solidFill>
                  <a:srgbClr val="000000"/>
                </a:solidFill>
                <a:effectLst/>
                <a:latin typeface="Consolas" panose="020B0609020204030204" pitchFamily="49" charset="0"/>
              </a:rPr>
              <a:t>data.duplicated().sum()  </a:t>
            </a:r>
            <a:r>
              <a:rPr lang="en-US" altLang="zh-CN" sz="2000" dirty="0">
                <a:solidFill>
                  <a:srgbClr val="9E0000"/>
                </a:solidFill>
                <a:latin typeface="Consolas" panose="020B0609020204030204" pitchFamily="49" charset="0"/>
              </a:rPr>
              <a:t>#3008</a:t>
            </a:r>
            <a:endParaRPr lang="en-GB" altLang="zh-CN" sz="2000" dirty="0">
              <a:solidFill>
                <a:srgbClr val="9E0000"/>
              </a:solidFill>
              <a:latin typeface="Consolas" panose="020B0609020204030204" pitchFamily="49" charset="0"/>
            </a:endParaRPr>
          </a:p>
          <a:p>
            <a:pPr algn="l">
              <a:lnSpc>
                <a:spcPct val="150000"/>
              </a:lnSpc>
              <a:buFont typeface="+mj-lt"/>
              <a:buAutoNum type="arabicPeriod"/>
            </a:pPr>
            <a:r>
              <a:rPr lang="en-GB" altLang="zh-CN" sz="2000" b="0" i="0" dirty="0">
                <a:solidFill>
                  <a:srgbClr val="008200"/>
                </a:solidFill>
                <a:effectLst/>
                <a:latin typeface="Consolas" panose="020B0609020204030204" pitchFamily="49" charset="0"/>
              </a:rPr>
              <a:t>#</a:t>
            </a:r>
            <a:r>
              <a:rPr lang="zh-CN" altLang="en-US" sz="2000" b="0" i="0" dirty="0">
                <a:solidFill>
                  <a:srgbClr val="008200"/>
                </a:solidFill>
                <a:effectLst/>
                <a:latin typeface="Consolas" panose="020B0609020204030204" pitchFamily="49" charset="0"/>
              </a:rPr>
              <a:t>删除重复行</a:t>
            </a:r>
            <a:r>
              <a:rPr lang="zh-CN" altLang="en-US" sz="2000" b="0" i="0" dirty="0">
                <a:solidFill>
                  <a:srgbClr val="000000"/>
                </a:solidFill>
                <a:effectLst/>
                <a:latin typeface="Consolas" panose="020B0609020204030204" pitchFamily="49" charset="0"/>
              </a:rPr>
              <a:t>  </a:t>
            </a:r>
            <a:endParaRPr lang="zh-CN" altLang="en-US" sz="2000"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sz="2000" b="0" i="0" dirty="0">
                <a:solidFill>
                  <a:srgbClr val="000000"/>
                </a:solidFill>
                <a:effectLst/>
                <a:latin typeface="Consolas" panose="020B0609020204030204" pitchFamily="49" charset="0"/>
              </a:rPr>
              <a:t>data = data.drop_duplicates().reset_index().drop(</a:t>
            </a:r>
            <a:r>
              <a:rPr lang="en-GB" altLang="zh-CN" sz="2000" b="0" i="0" dirty="0">
                <a:solidFill>
                  <a:srgbClr val="0000FF"/>
                </a:solidFill>
                <a:effectLst/>
                <a:latin typeface="Consolas" panose="020B0609020204030204" pitchFamily="49" charset="0"/>
              </a:rPr>
              <a:t>'index'</a:t>
            </a:r>
            <a:r>
              <a:rPr lang="en-GB" altLang="zh-CN" sz="2000" b="0" i="0" dirty="0">
                <a:solidFill>
                  <a:srgbClr val="000000"/>
                </a:solidFill>
                <a:effectLst/>
                <a:latin typeface="Consolas" panose="020B0609020204030204" pitchFamily="49" charset="0"/>
              </a:rPr>
              <a:t>,axis=1)  </a:t>
            </a:r>
            <a:endParaRPr lang="en-GB" altLang="zh-CN" sz="2000"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sz="2000" b="0" i="0" dirty="0">
                <a:solidFill>
                  <a:srgbClr val="000000"/>
                </a:solidFill>
                <a:effectLst/>
                <a:latin typeface="Consolas" panose="020B0609020204030204" pitchFamily="49" charset="0"/>
              </a:rPr>
              <a:t>data.duplicated().sum()  </a:t>
            </a:r>
            <a:r>
              <a:rPr lang="en-US" altLang="zh-CN" sz="2000" dirty="0">
                <a:solidFill>
                  <a:srgbClr val="9E0000"/>
                </a:solidFill>
                <a:latin typeface="Consolas" panose="020B0609020204030204" pitchFamily="49" charset="0"/>
              </a:rPr>
              <a:t>#0</a:t>
            </a:r>
            <a:endParaRPr lang="en-GB" altLang="zh-CN" sz="2000" dirty="0">
              <a:solidFill>
                <a:srgbClr val="9E0000"/>
              </a:solidFill>
              <a:latin typeface="Consolas" panose="020B0609020204030204" pitchFamily="49" charset="0"/>
            </a:endParaRPr>
          </a:p>
        </p:txBody>
      </p:sp>
      <p:cxnSp>
        <p:nvCxnSpPr>
          <p:cNvPr id="8" name="直接箭头连接符 7">
            <a:extLst>
              <a:ext uri="{FF2B5EF4-FFF2-40B4-BE49-F238E27FC236}">
                <a16:creationId xmlns:a16="http://schemas.microsoft.com/office/drawing/2014/main" id="{F1C00F9D-A8C3-3D32-14E0-B094F2C41D04}"/>
              </a:ext>
            </a:extLst>
          </p:cNvPr>
          <p:cNvCxnSpPr/>
          <p:nvPr/>
        </p:nvCxnSpPr>
        <p:spPr>
          <a:xfrm>
            <a:off x="5683623" y="3263153"/>
            <a:ext cx="0" cy="12909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0A6281BF-E2CD-0FBA-EF02-83FA587B8CAD}"/>
              </a:ext>
            </a:extLst>
          </p:cNvPr>
          <p:cNvSpPr txBox="1"/>
          <p:nvPr/>
        </p:nvSpPr>
        <p:spPr>
          <a:xfrm>
            <a:off x="4514072" y="4554071"/>
            <a:ext cx="2339102" cy="461665"/>
          </a:xfrm>
          <a:prstGeom prst="rect">
            <a:avLst/>
          </a:prstGeom>
          <a:noFill/>
        </p:spPr>
        <p:txBody>
          <a:bodyPr wrap="none" rtlCol="0">
            <a:spAutoFit/>
          </a:bodyPr>
          <a:lstStyle/>
          <a:p>
            <a:r>
              <a:rPr lang="zh-CN" altLang="en-US" sz="2400" dirty="0"/>
              <a:t>新增新的索引列</a:t>
            </a:r>
            <a:endParaRPr lang="en-US" altLang="zh-CN" sz="2400" dirty="0"/>
          </a:p>
        </p:txBody>
      </p:sp>
      <p:cxnSp>
        <p:nvCxnSpPr>
          <p:cNvPr id="10" name="直接箭头连接符 9">
            <a:extLst>
              <a:ext uri="{FF2B5EF4-FFF2-40B4-BE49-F238E27FC236}">
                <a16:creationId xmlns:a16="http://schemas.microsoft.com/office/drawing/2014/main" id="{E48A0C9C-60E0-CEE0-9793-15D0C65F7EEE}"/>
              </a:ext>
            </a:extLst>
          </p:cNvPr>
          <p:cNvCxnSpPr/>
          <p:nvPr/>
        </p:nvCxnSpPr>
        <p:spPr>
          <a:xfrm>
            <a:off x="8022725" y="3263153"/>
            <a:ext cx="0" cy="12909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AEC9F8CB-5080-950F-FEF9-8BA2D0BF9601}"/>
              </a:ext>
            </a:extLst>
          </p:cNvPr>
          <p:cNvSpPr txBox="1"/>
          <p:nvPr/>
        </p:nvSpPr>
        <p:spPr>
          <a:xfrm>
            <a:off x="6853174" y="4554071"/>
            <a:ext cx="2646878" cy="461665"/>
          </a:xfrm>
          <a:prstGeom prst="rect">
            <a:avLst/>
          </a:prstGeom>
          <a:noFill/>
        </p:spPr>
        <p:txBody>
          <a:bodyPr wrap="none" rtlCol="0">
            <a:spAutoFit/>
          </a:bodyPr>
          <a:lstStyle/>
          <a:p>
            <a:r>
              <a:rPr lang="zh-CN" altLang="en-US" sz="2400" dirty="0"/>
              <a:t>删除原有的索引列</a:t>
            </a:r>
            <a:endParaRPr lang="en-US" altLang="zh-CN" sz="2400" dirty="0"/>
          </a:p>
        </p:txBody>
      </p:sp>
      <p:graphicFrame>
        <p:nvGraphicFramePr>
          <p:cNvPr id="12" name="表格 11">
            <a:extLst>
              <a:ext uri="{FF2B5EF4-FFF2-40B4-BE49-F238E27FC236}">
                <a16:creationId xmlns:a16="http://schemas.microsoft.com/office/drawing/2014/main" id="{C88D7FA9-640E-5900-3455-A2280B663772}"/>
              </a:ext>
            </a:extLst>
          </p:cNvPr>
          <p:cNvGraphicFramePr>
            <a:graphicFrameLocks noGrp="1"/>
          </p:cNvGraphicFramePr>
          <p:nvPr>
            <p:extLst>
              <p:ext uri="{D42A27DB-BD31-4B8C-83A1-F6EECF244321}">
                <p14:modId xmlns:p14="http://schemas.microsoft.com/office/powerpoint/2010/main" val="1719957138"/>
              </p:ext>
            </p:extLst>
          </p:nvPr>
        </p:nvGraphicFramePr>
        <p:xfrm>
          <a:off x="10050005" y="1457222"/>
          <a:ext cx="1840754" cy="1348092"/>
        </p:xfrm>
        <a:graphic>
          <a:graphicData uri="http://schemas.openxmlformats.org/drawingml/2006/table">
            <a:tbl>
              <a:tblPr firstRow="1" bandRow="1">
                <a:tableStyleId>{5C22544A-7EE6-4342-B048-85BDC9FD1C3A}</a:tableStyleId>
              </a:tblPr>
              <a:tblGrid>
                <a:gridCol w="920377">
                  <a:extLst>
                    <a:ext uri="{9D8B030D-6E8A-4147-A177-3AD203B41FA5}">
                      <a16:colId xmlns:a16="http://schemas.microsoft.com/office/drawing/2014/main" val="1437394971"/>
                    </a:ext>
                  </a:extLst>
                </a:gridCol>
                <a:gridCol w="920377">
                  <a:extLst>
                    <a:ext uri="{9D8B030D-6E8A-4147-A177-3AD203B41FA5}">
                      <a16:colId xmlns:a16="http://schemas.microsoft.com/office/drawing/2014/main" val="3683884752"/>
                    </a:ext>
                  </a:extLst>
                </a:gridCol>
              </a:tblGrid>
              <a:tr h="449364">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504115021"/>
                  </a:ext>
                </a:extLst>
              </a:tr>
              <a:tr h="449364">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599195177"/>
                  </a:ext>
                </a:extLst>
              </a:tr>
              <a:tr h="449364">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970719529"/>
                  </a:ext>
                </a:extLst>
              </a:tr>
            </a:tbl>
          </a:graphicData>
        </a:graphic>
      </p:graphicFrame>
      <p:cxnSp>
        <p:nvCxnSpPr>
          <p:cNvPr id="14" name="直接箭头连接符 13">
            <a:extLst>
              <a:ext uri="{FF2B5EF4-FFF2-40B4-BE49-F238E27FC236}">
                <a16:creationId xmlns:a16="http://schemas.microsoft.com/office/drawing/2014/main" id="{6EEB7BC5-1D8E-EA2B-55C9-BF6D0555567F}"/>
              </a:ext>
            </a:extLst>
          </p:cNvPr>
          <p:cNvCxnSpPr/>
          <p:nvPr/>
        </p:nvCxnSpPr>
        <p:spPr>
          <a:xfrm>
            <a:off x="10050005" y="1237126"/>
            <a:ext cx="17296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76AA585-9606-A4A7-9116-80EEFEF99520}"/>
              </a:ext>
            </a:extLst>
          </p:cNvPr>
          <p:cNvSpPr txBox="1"/>
          <p:nvPr/>
        </p:nvSpPr>
        <p:spPr>
          <a:xfrm>
            <a:off x="10287880" y="775461"/>
            <a:ext cx="1253869" cy="461665"/>
          </a:xfrm>
          <a:prstGeom prst="rect">
            <a:avLst/>
          </a:prstGeom>
          <a:noFill/>
        </p:spPr>
        <p:txBody>
          <a:bodyPr wrap="none" rtlCol="0">
            <a:spAutoFit/>
          </a:bodyPr>
          <a:lstStyle/>
          <a:p>
            <a:r>
              <a:rPr lang="en-US" altLang="zh-CN" sz="2400" dirty="0"/>
              <a:t>Axis=1</a:t>
            </a:r>
          </a:p>
        </p:txBody>
      </p:sp>
      <p:cxnSp>
        <p:nvCxnSpPr>
          <p:cNvPr id="16" name="直接箭头连接符 15">
            <a:extLst>
              <a:ext uri="{FF2B5EF4-FFF2-40B4-BE49-F238E27FC236}">
                <a16:creationId xmlns:a16="http://schemas.microsoft.com/office/drawing/2014/main" id="{6F750947-469E-1225-78F7-AC88E541007A}"/>
              </a:ext>
            </a:extLst>
          </p:cNvPr>
          <p:cNvCxnSpPr>
            <a:cxnSpLocks/>
          </p:cNvCxnSpPr>
          <p:nvPr/>
        </p:nvCxnSpPr>
        <p:spPr>
          <a:xfrm>
            <a:off x="9906570" y="1295397"/>
            <a:ext cx="0" cy="14157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3A55B49-4E2D-4C05-96BB-BF4D008CE1B2}"/>
              </a:ext>
            </a:extLst>
          </p:cNvPr>
          <p:cNvSpPr txBox="1"/>
          <p:nvPr/>
        </p:nvSpPr>
        <p:spPr>
          <a:xfrm rot="16200000">
            <a:off x="9047200" y="1722198"/>
            <a:ext cx="1257075" cy="461665"/>
          </a:xfrm>
          <a:prstGeom prst="rect">
            <a:avLst/>
          </a:prstGeom>
          <a:noFill/>
        </p:spPr>
        <p:txBody>
          <a:bodyPr wrap="none" rtlCol="0">
            <a:spAutoFit/>
          </a:bodyPr>
          <a:lstStyle/>
          <a:p>
            <a:r>
              <a:rPr lang="en-US" altLang="zh-CN" sz="2400" dirty="0"/>
              <a:t>Axis=0</a:t>
            </a:r>
          </a:p>
        </p:txBody>
      </p:sp>
    </p:spTree>
    <p:extLst>
      <p:ext uri="{BB962C8B-B14F-4D97-AF65-F5344CB8AC3E}">
        <p14:creationId xmlns:p14="http://schemas.microsoft.com/office/powerpoint/2010/main" val="1296271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文本框 1">
            <a:extLst>
              <a:ext uri="{FF2B5EF4-FFF2-40B4-BE49-F238E27FC236}">
                <a16:creationId xmlns:a16="http://schemas.microsoft.com/office/drawing/2014/main" id="{85BF51C4-9491-BAA0-403C-02217D54D799}"/>
              </a:ext>
            </a:extLst>
          </p:cNvPr>
          <p:cNvSpPr txBox="1"/>
          <p:nvPr/>
        </p:nvSpPr>
        <p:spPr>
          <a:xfrm>
            <a:off x="804672" y="802955"/>
            <a:ext cx="4766330"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zh-CN" altLang="en-US" sz="3600" b="1" kern="1200" dirty="0">
                <a:latin typeface="+mj-lt"/>
                <a:ea typeface="+mj-ea"/>
                <a:cs typeface="+mj-cs"/>
              </a:rPr>
              <a:t>查看有没有缺失列</a:t>
            </a:r>
          </a:p>
        </p:txBody>
      </p:sp>
      <p:sp>
        <p:nvSpPr>
          <p:cNvPr id="4" name="文本框 3">
            <a:extLst>
              <a:ext uri="{FF2B5EF4-FFF2-40B4-BE49-F238E27FC236}">
                <a16:creationId xmlns:a16="http://schemas.microsoft.com/office/drawing/2014/main" id="{54F793AC-2559-DF18-2A91-968C72C04375}"/>
              </a:ext>
            </a:extLst>
          </p:cNvPr>
          <p:cNvSpPr txBox="1"/>
          <p:nvPr/>
        </p:nvSpPr>
        <p:spPr>
          <a:xfrm>
            <a:off x="805053" y="2870177"/>
            <a:ext cx="4765949" cy="1454051"/>
          </a:xfrm>
          <a:prstGeom prst="rect">
            <a:avLst/>
          </a:prstGeom>
        </p:spPr>
        <p:txBody>
          <a:bodyPr vert="horz" lIns="91440" tIns="45720" rIns="91440" bIns="45720" rtlCol="0" anchor="t">
            <a:normAutofit/>
          </a:bodyPr>
          <a:lstStyle/>
          <a:p>
            <a:pPr algn="l">
              <a:lnSpc>
                <a:spcPct val="150000"/>
              </a:lnSpc>
              <a:buFont typeface="+mj-lt"/>
              <a:buAutoNum type="arabicPeriod"/>
            </a:pPr>
            <a:r>
              <a:rPr lang="en-US" altLang="zh-CN" sz="2400" b="0" i="0" dirty="0">
                <a:solidFill>
                  <a:srgbClr val="008200"/>
                </a:solidFill>
                <a:effectLst/>
                <a:latin typeface="Consolas" panose="020B0609020204030204" pitchFamily="49" charset="0"/>
              </a:rPr>
              <a:t># </a:t>
            </a:r>
            <a:r>
              <a:rPr lang="zh-CN" altLang="en-US" sz="2400" b="0" i="0" dirty="0">
                <a:solidFill>
                  <a:srgbClr val="008200"/>
                </a:solidFill>
                <a:effectLst/>
                <a:latin typeface="Consolas" panose="020B0609020204030204" pitchFamily="49" charset="0"/>
              </a:rPr>
              <a:t>查看有无缺失列</a:t>
            </a:r>
            <a:r>
              <a:rPr lang="zh-CN" altLang="en-US" sz="2400" b="0" i="0" dirty="0">
                <a:solidFill>
                  <a:srgbClr val="000000"/>
                </a:solidFill>
                <a:effectLst/>
                <a:latin typeface="Consolas" panose="020B0609020204030204" pitchFamily="49" charset="0"/>
              </a:rPr>
              <a:t>  </a:t>
            </a:r>
            <a:endParaRPr lang="zh-CN" altLang="en-US" sz="2400" b="0" i="0" dirty="0">
              <a:solidFill>
                <a:srgbClr val="5C5C5C"/>
              </a:solidFill>
              <a:effectLst/>
              <a:latin typeface="Consolas" panose="020B0609020204030204" pitchFamily="49" charset="0"/>
            </a:endParaRPr>
          </a:p>
          <a:p>
            <a:pPr algn="l">
              <a:lnSpc>
                <a:spcPct val="150000"/>
              </a:lnSpc>
              <a:buFont typeface="+mj-lt"/>
              <a:buAutoNum type="arabicPeriod"/>
            </a:pPr>
            <a:r>
              <a:rPr lang="en-GB" altLang="zh-CN" sz="2400" b="0" i="0" dirty="0">
                <a:solidFill>
                  <a:srgbClr val="000000"/>
                </a:solidFill>
                <a:effectLst/>
                <a:latin typeface="Consolas" panose="020B0609020204030204" pitchFamily="49" charset="0"/>
              </a:rPr>
              <a:t>data.isna().any(axis=1)  </a:t>
            </a:r>
            <a:endParaRPr lang="en-GB" altLang="zh-CN" sz="2400" b="0" i="0" dirty="0">
              <a:solidFill>
                <a:srgbClr val="5C5C5C"/>
              </a:solidFill>
              <a:effectLst/>
              <a:latin typeface="Consolas" panose="020B0609020204030204" pitchFamily="49" charset="0"/>
            </a:endParaRPr>
          </a:p>
        </p:txBody>
      </p:sp>
      <p:grpSp>
        <p:nvGrpSpPr>
          <p:cNvPr id="30" name="Group 2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1" name="Freeform: Shape 3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8" name="表格 7">
            <a:extLst>
              <a:ext uri="{FF2B5EF4-FFF2-40B4-BE49-F238E27FC236}">
                <a16:creationId xmlns:a16="http://schemas.microsoft.com/office/drawing/2014/main" id="{08394455-CDD8-D683-8CBD-37880342F53C}"/>
              </a:ext>
            </a:extLst>
          </p:cNvPr>
          <p:cNvGraphicFramePr>
            <a:graphicFrameLocks noGrp="1"/>
          </p:cNvGraphicFramePr>
          <p:nvPr>
            <p:extLst>
              <p:ext uri="{D42A27DB-BD31-4B8C-83A1-F6EECF244321}">
                <p14:modId xmlns:p14="http://schemas.microsoft.com/office/powerpoint/2010/main" val="2453453458"/>
              </p:ext>
            </p:extLst>
          </p:nvPr>
        </p:nvGraphicFramePr>
        <p:xfrm>
          <a:off x="7712144" y="1700784"/>
          <a:ext cx="4134729" cy="4379982"/>
        </p:xfrm>
        <a:graphic>
          <a:graphicData uri="http://schemas.openxmlformats.org/drawingml/2006/table">
            <a:tbl>
              <a:tblPr firstRow="1">
                <a:tableStyleId>{073A0DAA-6AF3-43AB-8588-CEC1D06C72B9}</a:tableStyleId>
              </a:tblPr>
              <a:tblGrid>
                <a:gridCol w="2653074">
                  <a:extLst>
                    <a:ext uri="{9D8B030D-6E8A-4147-A177-3AD203B41FA5}">
                      <a16:colId xmlns:a16="http://schemas.microsoft.com/office/drawing/2014/main" val="3411328407"/>
                    </a:ext>
                  </a:extLst>
                </a:gridCol>
                <a:gridCol w="1481655">
                  <a:extLst>
                    <a:ext uri="{9D8B030D-6E8A-4147-A177-3AD203B41FA5}">
                      <a16:colId xmlns:a16="http://schemas.microsoft.com/office/drawing/2014/main" val="2892797853"/>
                    </a:ext>
                  </a:extLst>
                </a:gridCol>
              </a:tblGrid>
              <a:tr h="492882">
                <a:tc>
                  <a:txBody>
                    <a:bodyPr/>
                    <a:lstStyle/>
                    <a:p>
                      <a:pPr algn="l" fontAlgn="ctr"/>
                      <a:endParaRPr lang="zh-CN" altLang="en-US" sz="1200" b="1" i="0" u="none" strike="noStrike" cap="all" spc="60" dirty="0">
                        <a:solidFill>
                          <a:schemeClr val="bg1"/>
                        </a:solidFill>
                        <a:effectLst/>
                        <a:latin typeface="等线" panose="02010600030101010101" pitchFamily="2" charset="-122"/>
                        <a:ea typeface="等线" panose="02010600030101010101" pitchFamily="2" charset="-122"/>
                      </a:endParaRPr>
                    </a:p>
                  </a:txBody>
                  <a:tcPr marL="136911" marR="136911" marT="136911" marB="136911"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ctr"/>
                      <a:r>
                        <a:rPr lang="en-GB" sz="1200" b="1" u="none" strike="noStrike" cap="all" spc="60" dirty="0">
                          <a:solidFill>
                            <a:schemeClr val="bg1"/>
                          </a:solidFill>
                          <a:effectLst/>
                        </a:rPr>
                        <a:t>&lt;SUM&gt;</a:t>
                      </a:r>
                      <a:endParaRPr lang="en-GB" sz="1200" b="1" i="0" u="none" strike="noStrike" cap="all" spc="60" dirty="0">
                        <a:solidFill>
                          <a:schemeClr val="bg1"/>
                        </a:solidFill>
                        <a:effectLst/>
                        <a:latin typeface="等线" panose="02010600030101010101" pitchFamily="2" charset="-122"/>
                        <a:ea typeface="等线" panose="02010600030101010101" pitchFamily="2" charset="-122"/>
                      </a:endParaRPr>
                    </a:p>
                  </a:txBody>
                  <a:tcPr marL="136911" marR="136911" marT="136911" marB="136911"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70462981"/>
                  </a:ext>
                </a:extLst>
              </a:tr>
              <a:tr h="388710">
                <a:tc>
                  <a:txBody>
                    <a:bodyPr/>
                    <a:lstStyle/>
                    <a:p>
                      <a:pPr algn="l" fontAlgn="ctr"/>
                      <a:r>
                        <a:rPr lang="en-GB" sz="1600" b="1" u="none" strike="noStrike" cap="none" spc="0" dirty="0">
                          <a:solidFill>
                            <a:schemeClr val="tx1"/>
                          </a:solidFill>
                          <a:effectLst/>
                        </a:rPr>
                        <a:t>satisfaction_level</a:t>
                      </a:r>
                      <a:endParaRPr lang="en-GB" sz="1600" b="1"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L w="12700" cap="flat" cmpd="sng" algn="ctr">
                      <a:solidFill>
                        <a:schemeClr val="tx1"/>
                      </a:solidFill>
                      <a:prstDash val="solid"/>
                      <a:round/>
                      <a:headEnd type="none" w="med" len="med"/>
                      <a:tailEnd type="none" w="med" len="med"/>
                    </a:lnL>
                    <a:noFill/>
                  </a:tcPr>
                </a:tc>
                <a:tc>
                  <a:txBody>
                    <a:bodyPr/>
                    <a:lstStyle/>
                    <a:p>
                      <a:pPr algn="l" fontAlgn="ctr"/>
                      <a:r>
                        <a:rPr lang="en-US" altLang="zh-CN" sz="1600" u="none" strike="noStrike" cap="none" spc="0" dirty="0">
                          <a:solidFill>
                            <a:schemeClr val="tx1"/>
                          </a:solidFill>
                          <a:effectLst/>
                        </a:rPr>
                        <a:t>0</a:t>
                      </a:r>
                      <a:endParaRPr lang="en-US" altLang="zh-CN" sz="1600" b="0"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954488491"/>
                  </a:ext>
                </a:extLst>
              </a:tr>
              <a:tr h="388710">
                <a:tc>
                  <a:txBody>
                    <a:bodyPr/>
                    <a:lstStyle/>
                    <a:p>
                      <a:pPr algn="l" fontAlgn="ctr"/>
                      <a:r>
                        <a:rPr lang="en-GB" sz="1600" b="1" u="none" strike="noStrike" cap="none" spc="0" dirty="0">
                          <a:solidFill>
                            <a:schemeClr val="tx1"/>
                          </a:solidFill>
                          <a:effectLst/>
                        </a:rPr>
                        <a:t>last_evaluation</a:t>
                      </a:r>
                      <a:endParaRPr lang="en-GB" sz="1600" b="1"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L w="12700" cap="flat" cmpd="sng" algn="ctr">
                      <a:solidFill>
                        <a:schemeClr val="tx1"/>
                      </a:solidFill>
                      <a:prstDash val="solid"/>
                      <a:round/>
                      <a:headEnd type="none" w="med" len="med"/>
                      <a:tailEnd type="none" w="med" len="med"/>
                    </a:lnL>
                    <a:noFill/>
                  </a:tcPr>
                </a:tc>
                <a:tc>
                  <a:txBody>
                    <a:bodyPr/>
                    <a:lstStyle/>
                    <a:p>
                      <a:pPr algn="l" fontAlgn="ctr"/>
                      <a:r>
                        <a:rPr lang="en-US" altLang="zh-CN" sz="1600" u="none" strike="noStrike" cap="none" spc="0" dirty="0">
                          <a:solidFill>
                            <a:schemeClr val="tx1"/>
                          </a:solidFill>
                          <a:effectLst/>
                        </a:rPr>
                        <a:t>0</a:t>
                      </a:r>
                      <a:endParaRPr lang="en-US" altLang="zh-CN" sz="1600" b="0"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8661562"/>
                  </a:ext>
                </a:extLst>
              </a:tr>
              <a:tr h="388710">
                <a:tc>
                  <a:txBody>
                    <a:bodyPr/>
                    <a:lstStyle/>
                    <a:p>
                      <a:pPr algn="l" fontAlgn="ctr"/>
                      <a:r>
                        <a:rPr lang="en-GB" sz="1600" b="1" u="none" strike="noStrike" cap="none" spc="0" dirty="0">
                          <a:solidFill>
                            <a:schemeClr val="tx1"/>
                          </a:solidFill>
                          <a:effectLst/>
                        </a:rPr>
                        <a:t>number_project</a:t>
                      </a:r>
                      <a:endParaRPr lang="en-GB" sz="1600" b="1"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L w="12700" cap="flat" cmpd="sng" algn="ctr">
                      <a:solidFill>
                        <a:schemeClr val="tx1"/>
                      </a:solidFill>
                      <a:prstDash val="solid"/>
                      <a:round/>
                      <a:headEnd type="none" w="med" len="med"/>
                      <a:tailEnd type="none" w="med" len="med"/>
                    </a:lnL>
                    <a:noFill/>
                  </a:tcPr>
                </a:tc>
                <a:tc>
                  <a:txBody>
                    <a:bodyPr/>
                    <a:lstStyle/>
                    <a:p>
                      <a:pPr algn="l" fontAlgn="ctr"/>
                      <a:r>
                        <a:rPr lang="en-US" altLang="zh-CN" sz="1600" u="none" strike="noStrike" cap="none" spc="0" dirty="0">
                          <a:solidFill>
                            <a:schemeClr val="tx1"/>
                          </a:solidFill>
                          <a:effectLst/>
                        </a:rPr>
                        <a:t>0</a:t>
                      </a:r>
                      <a:endParaRPr lang="en-US" altLang="zh-CN" sz="1600" b="0"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940673615"/>
                  </a:ext>
                </a:extLst>
              </a:tr>
              <a:tr h="388710">
                <a:tc>
                  <a:txBody>
                    <a:bodyPr/>
                    <a:lstStyle/>
                    <a:p>
                      <a:pPr algn="l" fontAlgn="ctr"/>
                      <a:r>
                        <a:rPr lang="en-GB" sz="1600" b="1" u="none" strike="noStrike" cap="none" spc="0" dirty="0">
                          <a:solidFill>
                            <a:schemeClr val="tx1"/>
                          </a:solidFill>
                          <a:effectLst/>
                        </a:rPr>
                        <a:t>average_montly_hours</a:t>
                      </a:r>
                      <a:endParaRPr lang="en-GB" sz="1600" b="1"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L w="12700" cap="flat" cmpd="sng" algn="ctr">
                      <a:solidFill>
                        <a:schemeClr val="tx1"/>
                      </a:solidFill>
                      <a:prstDash val="solid"/>
                      <a:round/>
                      <a:headEnd type="none" w="med" len="med"/>
                      <a:tailEnd type="none" w="med" len="med"/>
                    </a:lnL>
                    <a:noFill/>
                  </a:tcPr>
                </a:tc>
                <a:tc>
                  <a:txBody>
                    <a:bodyPr/>
                    <a:lstStyle/>
                    <a:p>
                      <a:pPr algn="l" fontAlgn="ctr"/>
                      <a:r>
                        <a:rPr lang="en-US" altLang="zh-CN" sz="1600" u="none" strike="noStrike" cap="none" spc="0" dirty="0">
                          <a:solidFill>
                            <a:schemeClr val="tx1"/>
                          </a:solidFill>
                          <a:effectLst/>
                        </a:rPr>
                        <a:t>0</a:t>
                      </a:r>
                      <a:endParaRPr lang="en-US" altLang="zh-CN" sz="1600" b="0"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761269836"/>
                  </a:ext>
                </a:extLst>
              </a:tr>
              <a:tr h="388710">
                <a:tc>
                  <a:txBody>
                    <a:bodyPr/>
                    <a:lstStyle/>
                    <a:p>
                      <a:pPr algn="l" fontAlgn="ctr"/>
                      <a:r>
                        <a:rPr lang="en-GB" sz="1600" b="1" u="none" strike="noStrike" cap="none" spc="0" dirty="0">
                          <a:solidFill>
                            <a:schemeClr val="tx1"/>
                          </a:solidFill>
                          <a:effectLst/>
                        </a:rPr>
                        <a:t>time_spend_company</a:t>
                      </a:r>
                      <a:endParaRPr lang="en-GB" sz="1600" b="1"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L w="12700" cap="flat" cmpd="sng" algn="ctr">
                      <a:solidFill>
                        <a:schemeClr val="tx1"/>
                      </a:solidFill>
                      <a:prstDash val="solid"/>
                      <a:round/>
                      <a:headEnd type="none" w="med" len="med"/>
                      <a:tailEnd type="none" w="med" len="med"/>
                    </a:lnL>
                    <a:noFill/>
                  </a:tcPr>
                </a:tc>
                <a:tc>
                  <a:txBody>
                    <a:bodyPr/>
                    <a:lstStyle/>
                    <a:p>
                      <a:pPr algn="l" fontAlgn="ctr"/>
                      <a:r>
                        <a:rPr lang="en-US" altLang="zh-CN" sz="1600" u="none" strike="noStrike" cap="none" spc="0" dirty="0">
                          <a:solidFill>
                            <a:schemeClr val="tx1"/>
                          </a:solidFill>
                          <a:effectLst/>
                        </a:rPr>
                        <a:t>0</a:t>
                      </a:r>
                      <a:endParaRPr lang="en-US" altLang="zh-CN" sz="1600" b="0"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74989686"/>
                  </a:ext>
                </a:extLst>
              </a:tr>
              <a:tr h="388710">
                <a:tc>
                  <a:txBody>
                    <a:bodyPr/>
                    <a:lstStyle/>
                    <a:p>
                      <a:pPr algn="l" fontAlgn="ctr"/>
                      <a:r>
                        <a:rPr lang="en-GB" sz="1600" b="1" u="none" strike="noStrike" cap="none" spc="0" dirty="0">
                          <a:solidFill>
                            <a:schemeClr val="tx1"/>
                          </a:solidFill>
                          <a:effectLst/>
                        </a:rPr>
                        <a:t>Work_accident</a:t>
                      </a:r>
                      <a:endParaRPr lang="en-GB" sz="1600" b="1"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L w="12700" cap="flat" cmpd="sng" algn="ctr">
                      <a:solidFill>
                        <a:schemeClr val="tx1"/>
                      </a:solidFill>
                      <a:prstDash val="solid"/>
                      <a:round/>
                      <a:headEnd type="none" w="med" len="med"/>
                      <a:tailEnd type="none" w="med" len="med"/>
                    </a:lnL>
                    <a:noFill/>
                  </a:tcPr>
                </a:tc>
                <a:tc>
                  <a:txBody>
                    <a:bodyPr/>
                    <a:lstStyle/>
                    <a:p>
                      <a:pPr algn="l" fontAlgn="ctr"/>
                      <a:r>
                        <a:rPr lang="en-US" altLang="zh-CN" sz="1600" u="none" strike="noStrike" cap="none" spc="0" dirty="0">
                          <a:solidFill>
                            <a:schemeClr val="tx1"/>
                          </a:solidFill>
                          <a:effectLst/>
                        </a:rPr>
                        <a:t>0</a:t>
                      </a:r>
                      <a:endParaRPr lang="en-US" altLang="zh-CN" sz="1600" b="0"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83526766"/>
                  </a:ext>
                </a:extLst>
              </a:tr>
              <a:tr h="388710">
                <a:tc>
                  <a:txBody>
                    <a:bodyPr/>
                    <a:lstStyle/>
                    <a:p>
                      <a:pPr algn="l" fontAlgn="ctr"/>
                      <a:r>
                        <a:rPr lang="en-GB" sz="1600" b="1" u="none" strike="noStrike" cap="none" spc="0" dirty="0">
                          <a:solidFill>
                            <a:schemeClr val="tx1"/>
                          </a:solidFill>
                          <a:effectLst/>
                        </a:rPr>
                        <a:t>left</a:t>
                      </a:r>
                      <a:endParaRPr lang="en-GB" sz="1600" b="1"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L w="12700" cap="flat" cmpd="sng" algn="ctr">
                      <a:solidFill>
                        <a:schemeClr val="tx1"/>
                      </a:solidFill>
                      <a:prstDash val="solid"/>
                      <a:round/>
                      <a:headEnd type="none" w="med" len="med"/>
                      <a:tailEnd type="none" w="med" len="med"/>
                    </a:lnL>
                    <a:noFill/>
                  </a:tcPr>
                </a:tc>
                <a:tc>
                  <a:txBody>
                    <a:bodyPr/>
                    <a:lstStyle/>
                    <a:p>
                      <a:pPr algn="l" fontAlgn="ctr"/>
                      <a:r>
                        <a:rPr lang="en-US" altLang="zh-CN" sz="1600" u="none" strike="noStrike" cap="none" spc="0" dirty="0">
                          <a:solidFill>
                            <a:schemeClr val="tx1"/>
                          </a:solidFill>
                          <a:effectLst/>
                        </a:rPr>
                        <a:t>0</a:t>
                      </a:r>
                      <a:endParaRPr lang="en-US" altLang="zh-CN" sz="1600" b="0"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87769051"/>
                  </a:ext>
                </a:extLst>
              </a:tr>
              <a:tr h="388710">
                <a:tc>
                  <a:txBody>
                    <a:bodyPr/>
                    <a:lstStyle/>
                    <a:p>
                      <a:pPr algn="l" fontAlgn="ctr"/>
                      <a:r>
                        <a:rPr lang="en-GB" sz="1600" b="1" u="none" strike="noStrike" cap="none" spc="0" dirty="0">
                          <a:solidFill>
                            <a:schemeClr val="tx1"/>
                          </a:solidFill>
                          <a:effectLst/>
                        </a:rPr>
                        <a:t>promotion_last_5years</a:t>
                      </a:r>
                      <a:endParaRPr lang="en-GB" sz="1600" b="1"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L w="12700" cap="flat" cmpd="sng" algn="ctr">
                      <a:solidFill>
                        <a:schemeClr val="tx1"/>
                      </a:solidFill>
                      <a:prstDash val="solid"/>
                      <a:round/>
                      <a:headEnd type="none" w="med" len="med"/>
                      <a:tailEnd type="none" w="med" len="med"/>
                    </a:lnL>
                    <a:noFill/>
                  </a:tcPr>
                </a:tc>
                <a:tc>
                  <a:txBody>
                    <a:bodyPr/>
                    <a:lstStyle/>
                    <a:p>
                      <a:pPr algn="l" fontAlgn="ctr"/>
                      <a:r>
                        <a:rPr lang="en-US" altLang="zh-CN" sz="1600" u="none" strike="noStrike" cap="none" spc="0" dirty="0">
                          <a:solidFill>
                            <a:schemeClr val="tx1"/>
                          </a:solidFill>
                          <a:effectLst/>
                        </a:rPr>
                        <a:t>0</a:t>
                      </a:r>
                      <a:endParaRPr lang="en-US" altLang="zh-CN" sz="1600" b="0"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3081619"/>
                  </a:ext>
                </a:extLst>
              </a:tr>
              <a:tr h="388710">
                <a:tc>
                  <a:txBody>
                    <a:bodyPr/>
                    <a:lstStyle/>
                    <a:p>
                      <a:pPr algn="l" fontAlgn="ctr"/>
                      <a:r>
                        <a:rPr lang="en-GB" sz="1600" b="1" u="none" strike="noStrike" cap="none" spc="0" dirty="0">
                          <a:solidFill>
                            <a:schemeClr val="tx1"/>
                          </a:solidFill>
                          <a:effectLst/>
                        </a:rPr>
                        <a:t>Department</a:t>
                      </a:r>
                      <a:endParaRPr lang="en-GB" sz="1600" b="1"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L w="12700" cap="flat" cmpd="sng" algn="ctr">
                      <a:solidFill>
                        <a:schemeClr val="tx1"/>
                      </a:solidFill>
                      <a:prstDash val="solid"/>
                      <a:round/>
                      <a:headEnd type="none" w="med" len="med"/>
                      <a:tailEnd type="none" w="med" len="med"/>
                    </a:lnL>
                    <a:noFill/>
                  </a:tcPr>
                </a:tc>
                <a:tc>
                  <a:txBody>
                    <a:bodyPr/>
                    <a:lstStyle/>
                    <a:p>
                      <a:pPr algn="l" fontAlgn="ctr"/>
                      <a:r>
                        <a:rPr lang="en-US" altLang="zh-CN" sz="1600" u="none" strike="noStrike" cap="none" spc="0" dirty="0">
                          <a:solidFill>
                            <a:schemeClr val="tx1"/>
                          </a:solidFill>
                          <a:effectLst/>
                        </a:rPr>
                        <a:t>0</a:t>
                      </a:r>
                      <a:endParaRPr lang="en-US" altLang="zh-CN" sz="1600" b="0"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740168145"/>
                  </a:ext>
                </a:extLst>
              </a:tr>
              <a:tr h="388710">
                <a:tc>
                  <a:txBody>
                    <a:bodyPr/>
                    <a:lstStyle/>
                    <a:p>
                      <a:pPr algn="l" fontAlgn="ctr"/>
                      <a:r>
                        <a:rPr lang="en-GB" sz="1600" b="1" u="none" strike="noStrike" cap="none" spc="0" dirty="0">
                          <a:solidFill>
                            <a:schemeClr val="tx1"/>
                          </a:solidFill>
                          <a:effectLst/>
                        </a:rPr>
                        <a:t>salary</a:t>
                      </a:r>
                      <a:endParaRPr lang="en-GB" sz="1600" b="1"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l" fontAlgn="ctr"/>
                      <a:r>
                        <a:rPr lang="en-US" altLang="zh-CN" sz="1600" u="none" strike="noStrike" cap="none" spc="0" dirty="0">
                          <a:solidFill>
                            <a:schemeClr val="tx1"/>
                          </a:solidFill>
                          <a:effectLst/>
                        </a:rPr>
                        <a:t>0</a:t>
                      </a:r>
                      <a:endParaRPr lang="en-US" altLang="zh-CN" sz="1600" b="0" i="0" u="none" strike="noStrike" cap="none" spc="0" dirty="0">
                        <a:solidFill>
                          <a:schemeClr val="tx1"/>
                        </a:solidFill>
                        <a:effectLst/>
                        <a:latin typeface="等线" panose="02010600030101010101" pitchFamily="2" charset="-122"/>
                        <a:ea typeface="等线" panose="02010600030101010101" pitchFamily="2" charset="-122"/>
                      </a:endParaRPr>
                    </a:p>
                  </a:txBody>
                  <a:tcPr marL="17527" marR="17527" marT="17527" marB="91274"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6031639"/>
                  </a:ext>
                </a:extLst>
              </a:tr>
            </a:tbl>
          </a:graphicData>
        </a:graphic>
      </p:graphicFrame>
      <p:sp>
        <p:nvSpPr>
          <p:cNvPr id="10" name="文本框 9">
            <a:extLst>
              <a:ext uri="{FF2B5EF4-FFF2-40B4-BE49-F238E27FC236}">
                <a16:creationId xmlns:a16="http://schemas.microsoft.com/office/drawing/2014/main" id="{09118847-E23E-2105-FDCB-E8BE24027AD4}"/>
              </a:ext>
            </a:extLst>
          </p:cNvPr>
          <p:cNvSpPr txBox="1"/>
          <p:nvPr/>
        </p:nvSpPr>
        <p:spPr>
          <a:xfrm>
            <a:off x="804672" y="4937399"/>
            <a:ext cx="6534161" cy="461665"/>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none" rtlCol="0">
            <a:spAutoFit/>
          </a:bodyPr>
          <a:lstStyle/>
          <a:p>
            <a:r>
              <a:rPr lang="zh-CN" altLang="en-US" sz="2400" b="1" dirty="0"/>
              <a:t>可见无缺失列的存在</a:t>
            </a:r>
            <a:r>
              <a:rPr lang="en-US" altLang="zh-CN" sz="2400" b="1" dirty="0"/>
              <a:t>,</a:t>
            </a:r>
            <a:r>
              <a:rPr lang="zh-CN" altLang="en-US" sz="2400" b="1" dirty="0"/>
              <a:t>不用</a:t>
            </a:r>
            <a:r>
              <a:rPr lang="en-US" altLang="zh-CN" sz="2400" b="1" dirty="0"/>
              <a:t>dropna</a:t>
            </a:r>
            <a:r>
              <a:rPr lang="zh-CN" altLang="en-US" sz="2400" b="1" dirty="0"/>
              <a:t>做进一步处理</a:t>
            </a:r>
          </a:p>
        </p:txBody>
      </p:sp>
    </p:spTree>
    <p:extLst>
      <p:ext uri="{BB962C8B-B14F-4D97-AF65-F5344CB8AC3E}">
        <p14:creationId xmlns:p14="http://schemas.microsoft.com/office/powerpoint/2010/main" val="1450816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352098" y="2824860"/>
            <a:ext cx="5419185" cy="604140"/>
          </a:xfrm>
        </p:spPr>
        <p:txBody>
          <a:bodyPr>
            <a:spAutoFit/>
          </a:bodyPr>
          <a:lstStyle/>
          <a:p>
            <a:r>
              <a:rPr lang="zh-CN" altLang="en-US" sz="3600" dirty="0">
                <a:latin typeface="+mn-lt"/>
                <a:ea typeface="+mn-ea"/>
                <a:cs typeface="+mn-ea"/>
                <a:sym typeface="+mn-lt"/>
              </a:rPr>
              <a:t>数据可视化</a:t>
            </a:r>
          </a:p>
        </p:txBody>
      </p:sp>
      <p:sp>
        <p:nvSpPr>
          <p:cNvPr id="6" name="文本占位符 5"/>
          <p:cNvSpPr>
            <a:spLocks noGrp="1"/>
          </p:cNvSpPr>
          <p:nvPr>
            <p:ph type="body" idx="1"/>
          </p:nvPr>
        </p:nvSpPr>
        <p:spPr>
          <a:xfrm>
            <a:off x="2353214" y="3733086"/>
            <a:ext cx="5419185" cy="473206"/>
          </a:xfrm>
        </p:spPr>
        <p:txBody>
          <a:bodyPr>
            <a:spAutoFit/>
          </a:bodyPr>
          <a:lstStyle/>
          <a:p>
            <a:pPr lvl="0"/>
            <a:r>
              <a:rPr lang="en-US" altLang="zh-CN" sz="1800" dirty="0">
                <a:cs typeface="+mn-ea"/>
                <a:sym typeface="+mn-lt"/>
              </a:rPr>
              <a:t>visualzation</a:t>
            </a:r>
            <a:endParaRPr lang="zh-CN" altLang="en-US" sz="1800" dirty="0">
              <a:cs typeface="+mn-ea"/>
              <a:sym typeface="+mn-lt"/>
            </a:endParaRPr>
          </a:p>
        </p:txBody>
      </p:sp>
      <p:sp>
        <p:nvSpPr>
          <p:cNvPr id="9" name="文本框 8"/>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cs typeface="+mn-ea"/>
                <a:sym typeface="+mn-lt"/>
              </a:rPr>
              <a:t>/04</a:t>
            </a:r>
            <a:endParaRPr lang="zh-CN" altLang="en-US" spc="100" dirty="0">
              <a:solidFill>
                <a:schemeClr val="accent1"/>
              </a:solidFill>
              <a:cs typeface="+mn-ea"/>
              <a:sym typeface="+mn-lt"/>
            </a:endParaRPr>
          </a:p>
        </p:txBody>
      </p:sp>
      <p:pic>
        <p:nvPicPr>
          <p:cNvPr id="3" name="图形 2">
            <a:extLst>
              <a:ext uri="{FF2B5EF4-FFF2-40B4-BE49-F238E27FC236}">
                <a16:creationId xmlns:a16="http://schemas.microsoft.com/office/drawing/2014/main" id="{A94EDD6B-575B-C8D9-F0C1-0759849E41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8306" y="2235573"/>
            <a:ext cx="2386853" cy="2386853"/>
          </a:xfrm>
          <a:prstGeom prst="rect">
            <a:avLst/>
          </a:prstGeom>
        </p:spPr>
      </p:pic>
    </p:spTree>
    <p:extLst>
      <p:ext uri="{BB962C8B-B14F-4D97-AF65-F5344CB8AC3E}">
        <p14:creationId xmlns:p14="http://schemas.microsoft.com/office/powerpoint/2010/main" val="56997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SHOWCASE" val="9f18d5fd-e32c-48ad-aa48-e7ba99fe7d2c"/>
</p:tagLst>
</file>

<file path=ppt/theme/theme1.xml><?xml version="1.0" encoding="utf-8"?>
<a:theme xmlns:a="http://schemas.openxmlformats.org/drawingml/2006/main" name="OfficePLUS主题">
  <a:themeElements>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fontScheme name="tex">
      <a:majorFont>
        <a:latin typeface="CMU Serif Upright Italic"/>
        <a:ea typeface="楷体"/>
        <a:cs typeface=""/>
      </a:majorFont>
      <a:minorFont>
        <a:latin typeface="CMU Serif Upright Italic"/>
        <a:ea typeface="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443A8EF62DE444B1FF07917E22EF72" ma:contentTypeVersion="17" ma:contentTypeDescription="Create a new document." ma:contentTypeScope="" ma:versionID="ae809626c8abf568b6a415226af21ced">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ffe3db4c8c97a24da98b2b5f963ec28"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7934b4b-eba6-486d-bfc1-4b8e3fe39092" xsi:nil="true"/>
    <lcf76f155ced4ddcb4097134ff3c332f xmlns="0a5c0dea-e5d7-4228-9256-3793bb42faa5">
      <Terms xmlns="http://schemas.microsoft.com/office/infopath/2007/PartnerControls"/>
    </lcf76f155ced4ddcb4097134ff3c332f>
    <OneNoteFluid_FileOrder xmlns="0a5c0dea-e5d7-4228-9256-3793bb42faa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E68599-D7D3-4254-A3D4-DA6676EAF965}">
  <ds:schemaRefs>
    <ds:schemaRef ds:uri="http://schemas.microsoft.com/sharepoint/v3/contenttype/forms"/>
  </ds:schemaRefs>
</ds:datastoreItem>
</file>

<file path=customXml/itemProps2.xml><?xml version="1.0" encoding="utf-8"?>
<ds:datastoreItem xmlns:ds="http://schemas.openxmlformats.org/officeDocument/2006/customXml" ds:itemID="{9E144D60-786B-49A7-A66F-179A2784D4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0C64E8-B197-46DE-82DB-8BF69275F43D}">
  <ds:schemaRefs>
    <ds:schemaRef ds:uri="http://schemas.microsoft.com/office/2006/metadata/properties"/>
    <ds:schemaRef ds:uri="http://schemas.microsoft.com/office/infopath/2007/PartnerControls"/>
    <ds:schemaRef ds:uri="97934b4b-eba6-486d-bfc1-4b8e3fe39092"/>
    <ds:schemaRef ds:uri="0a5c0dea-e5d7-4228-9256-3793bb42faa5"/>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623</TotalTime>
  <Words>2925</Words>
  <Application>Microsoft Office PowerPoint</Application>
  <PresentationFormat>宽屏</PresentationFormat>
  <Paragraphs>583</Paragraphs>
  <Slides>25</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5" baseType="lpstr">
      <vt:lpstr>Consolas</vt:lpstr>
      <vt:lpstr>Arial</vt:lpstr>
      <vt:lpstr>Calibri</vt:lpstr>
      <vt:lpstr>CMU Classical Serif</vt:lpstr>
      <vt:lpstr>CMU Serif Upright Italic</vt:lpstr>
      <vt:lpstr>等线</vt:lpstr>
      <vt:lpstr>Comic Sans MS</vt:lpstr>
      <vt:lpstr>Söhne</vt:lpstr>
      <vt:lpstr>OfficePLUS主题</vt:lpstr>
      <vt:lpstr>think-cell Slide</vt:lpstr>
      <vt:lpstr>PowerPoint 演示文稿</vt:lpstr>
      <vt:lpstr>数据来源与介绍</vt:lpstr>
      <vt:lpstr>PowerPoint 演示文稿</vt:lpstr>
      <vt:lpstr>目标和意义 </vt:lpstr>
      <vt:lpstr>PowerPoint 演示文稿</vt:lpstr>
      <vt:lpstr>数据清洗和处理</vt:lpstr>
      <vt:lpstr>PowerPoint 演示文稿</vt:lpstr>
      <vt:lpstr>PowerPoint 演示文稿</vt:lpstr>
      <vt:lpstr>数据可视化</vt:lpstr>
      <vt:lpstr>PowerPoint 演示文稿</vt:lpstr>
      <vt:lpstr>PowerPoint 演示文稿</vt:lpstr>
      <vt:lpstr>PowerPoint 演示文稿</vt:lpstr>
      <vt:lpstr>PowerPoint 演示文稿</vt:lpstr>
      <vt:lpstr>PowerPoint 演示文稿</vt:lpstr>
      <vt:lpstr>分析和预测,筛选</vt:lpstr>
      <vt:lpstr>PowerPoint 演示文稿</vt:lpstr>
      <vt:lpstr>PowerPoint 演示文稿</vt:lpstr>
      <vt:lpstr>PowerPoint 演示文稿</vt:lpstr>
      <vt:lpstr>PowerPoint 演示文稿</vt:lpstr>
      <vt:lpstr>PowerPoint 演示文稿</vt:lpstr>
      <vt:lpstr>PowerPoint 演示文稿</vt:lpstr>
      <vt:lpstr>总结与结论</vt:lpstr>
      <vt:lpstr>PowerPoint 演示文稿</vt:lpstr>
      <vt:lpstr>PowerPoint 演示文稿</vt:lpstr>
      <vt:lpstr>Thank you</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继勇 周</cp:lastModifiedBy>
  <cp:revision>13</cp:revision>
  <cp:lastPrinted>2019-11-25T16:00:00Z</cp:lastPrinted>
  <dcterms:created xsi:type="dcterms:W3CDTF">2019-11-25T16:00:00Z</dcterms:created>
  <dcterms:modified xsi:type="dcterms:W3CDTF">2023-11-05T03:30:05Z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2052-11.1.0.9145</vt:lpwstr>
  </property>
  <property fmtid="{D5CDD505-2E9C-101B-9397-08002B2CF9AE}" pid="4" name="ContentTypeId">
    <vt:lpwstr>0x010100D1443A8EF62DE444B1FF07917E22EF72</vt:lpwstr>
  </property>
</Properties>
</file>